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257" r:id="rId2"/>
    <p:sldId id="258" r:id="rId3"/>
    <p:sldId id="268" r:id="rId4"/>
    <p:sldId id="267" r:id="rId5"/>
    <p:sldId id="269" r:id="rId6"/>
    <p:sldId id="270" r:id="rId7"/>
    <p:sldId id="271" r:id="rId8"/>
    <p:sldId id="283" r:id="rId9"/>
    <p:sldId id="285" r:id="rId10"/>
    <p:sldId id="286" r:id="rId11"/>
    <p:sldId id="273" r:id="rId12"/>
    <p:sldId id="276" r:id="rId13"/>
    <p:sldId id="284" r:id="rId14"/>
    <p:sldId id="282" r:id="rId15"/>
    <p:sldId id="279" r:id="rId16"/>
    <p:sldId id="275" r:id="rId17"/>
    <p:sldId id="280" r:id="rId18"/>
    <p:sldId id="281" r:id="rId19"/>
    <p:sldId id="266" r:id="rId20"/>
    <p:sldId id="287" r:id="rId21"/>
    <p:sldId id="288" r:id="rId22"/>
  </p:sldIdLst>
  <p:sldSz cx="9144000" cy="5143500" type="screen16x9"/>
  <p:notesSz cx="6858000" cy="9144000"/>
  <p:embeddedFontLst>
    <p:embeddedFont>
      <p:font typeface="a가을소풍B" panose="02020600000000000000" pitchFamily="18" charset="-127"/>
      <p:regular r:id="rId25"/>
    </p:embeddedFont>
    <p:embeddedFont>
      <p:font typeface="맑은 고딕" panose="020B0503020000020004" pitchFamily="50" charset="-127"/>
      <p:regular r:id="rId26"/>
      <p:bold r:id="rId27"/>
    </p:embeddedFont>
    <p:embeddedFont>
      <p:font typeface="배달의민족 주아" panose="02020603020101020101" pitchFamily="18" charset="-127"/>
      <p:regular r:id="rId28"/>
    </p:embeddedFont>
    <p:embeddedFont>
      <p:font typeface="a가을소풍M" panose="02020600000000000000" pitchFamily="18" charset="-127"/>
      <p:regular r:id="rId2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C00"/>
    <a:srgbClr val="F1EAE7"/>
    <a:srgbClr val="64552E"/>
    <a:srgbClr val="25B7D3"/>
    <a:srgbClr val="FFB929"/>
    <a:srgbClr val="FFEEE7"/>
    <a:srgbClr val="F1BCAC"/>
    <a:srgbClr val="E89378"/>
    <a:srgbClr val="C84A22"/>
    <a:srgbClr val="81A7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6D9F66E-5EB9-4882-86FB-DCBF35E3C3E4}" styleName="보통 스타일 4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181" autoAdjust="0"/>
    <p:restoredTop sz="94660"/>
  </p:normalViewPr>
  <p:slideViewPr>
    <p:cSldViewPr>
      <p:cViewPr varScale="1">
        <p:scale>
          <a:sx n="144" d="100"/>
          <a:sy n="144" d="100"/>
        </p:scale>
        <p:origin x="912" y="10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47C31B-4589-4B34-A765-858DDEFF1D4F}" type="datetimeFigureOut">
              <a:rPr lang="ko-KR" altLang="en-US" smtClean="0"/>
              <a:t>2019-12-19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128138-8054-4DF2-A808-4238F9C8DC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531530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0478B8-8A4C-40FA-88F9-FB2044A9BAC3}" type="datetimeFigureOut">
              <a:rPr lang="ko-KR" altLang="en-US" smtClean="0"/>
              <a:t>2019-12-19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DAA801-7E05-4F6F-8004-CCAAD5A95E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953469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DAA801-7E05-4F6F-8004-CCAAD5A95EF6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91781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DAA801-7E05-4F6F-8004-CCAAD5A95EF6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78051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DAA801-7E05-4F6F-8004-CCAAD5A95EF6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33008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DAA801-7E05-4F6F-8004-CCAAD5A95EF6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1888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DAA801-7E05-4F6F-8004-CCAAD5A95EF6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80229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DAA801-7E05-4F6F-8004-CCAAD5A95EF6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49071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DAA801-7E05-4F6F-8004-CCAAD5A95EF6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07746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DAA801-7E05-4F6F-8004-CCAAD5A95EF6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18981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DAA801-7E05-4F6F-8004-CCAAD5A95EF6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46913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DAA801-7E05-4F6F-8004-CCAAD5A95EF6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39301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DAA801-7E05-4F6F-8004-CCAAD5A95EF6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80009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DAA801-7E05-4F6F-8004-CCAAD5A95EF6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80009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DAA801-7E05-4F6F-8004-CCAAD5A95EF6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291447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DAA801-7E05-4F6F-8004-CCAAD5A95EF6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87039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DAA801-7E05-4F6F-8004-CCAAD5A95EF6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4978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DAA801-7E05-4F6F-8004-CCAAD5A95EF6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05111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DAA801-7E05-4F6F-8004-CCAAD5A95EF6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50282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DAA801-7E05-4F6F-8004-CCAAD5A95EF6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00239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DAA801-7E05-4F6F-8004-CCAAD5A95EF6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9804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DAA801-7E05-4F6F-8004-CCAAD5A95EF6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90831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DAA801-7E05-4F6F-8004-CCAAD5A95EF6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08701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A24103-C90A-4687-ABB4-60EAC7F00B60}" type="datetime1">
              <a:rPr lang="ko-KR" altLang="en-US" smtClean="0"/>
              <a:t>2019-12-19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34FB3-2E8F-49AB-8406-E9A2498D18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7789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92D42-C778-4E01-81F8-DB638D752C81}" type="datetime1">
              <a:rPr lang="ko-KR" altLang="en-US" smtClean="0"/>
              <a:t>2019-12-19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34FB3-2E8F-49AB-8406-E9A2498D18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21092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A27F7-B064-499A-8595-A70688E8CA77}" type="datetime1">
              <a:rPr lang="ko-KR" altLang="en-US" smtClean="0"/>
              <a:t>2019-12-19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34FB3-2E8F-49AB-8406-E9A2498D18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11280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3467D-13D2-4D2A-BF56-00AB93E6B1D5}" type="datetime1">
              <a:rPr lang="ko-KR" altLang="en-US" smtClean="0"/>
              <a:t>2019-12-19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34FB3-2E8F-49AB-8406-E9A2498D18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60323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B077EF-53AA-4F28-83A7-A1434719B423}" type="datetime1">
              <a:rPr lang="ko-KR" altLang="en-US" smtClean="0"/>
              <a:t>2019-12-19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34FB3-2E8F-49AB-8406-E9A2498D18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91294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0F4D1F-8FFD-4A1E-92B0-BD97D7EB7CB5}" type="datetime1">
              <a:rPr lang="ko-KR" altLang="en-US" smtClean="0"/>
              <a:t>2019-12-19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34FB3-2E8F-49AB-8406-E9A2498D18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55470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2EB2A4-E8B0-441C-9133-E9910E2615A6}" type="datetime1">
              <a:rPr lang="ko-KR" altLang="en-US" smtClean="0"/>
              <a:t>2019-12-19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34FB3-2E8F-49AB-8406-E9A2498D18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53173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9CD8E-B9B2-4A5C-87CE-C791C710EAEA}" type="datetime1">
              <a:rPr lang="ko-KR" altLang="en-US" smtClean="0"/>
              <a:t>2019-12-19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34FB3-2E8F-49AB-8406-E9A2498D18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40127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CCBA0A-1693-4335-A41D-BB168FB5E9EA}" type="datetime1">
              <a:rPr lang="ko-KR" altLang="en-US" smtClean="0"/>
              <a:t>2019-12-19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34FB3-2E8F-49AB-8406-E9A2498D18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07507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E0B191-E6C6-4803-AAE8-A59CA94656C8}" type="datetime1">
              <a:rPr lang="ko-KR" altLang="en-US" smtClean="0"/>
              <a:t>2019-12-19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34FB3-2E8F-49AB-8406-E9A2498D18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0769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3A845-71FD-4703-B00F-F3EA7F29AF9B}" type="datetime1">
              <a:rPr lang="ko-KR" altLang="en-US" smtClean="0"/>
              <a:t>2019-12-19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34FB3-2E8F-49AB-8406-E9A2498D18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93673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EE7">
            <a:alpha val="43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9876F2-9A1A-4680-A894-27FF71CDC8B8}" type="datetime1">
              <a:rPr lang="ko-KR" altLang="en-US" smtClean="0"/>
              <a:t>2019-12-19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534FB3-2E8F-49AB-8406-E9A2498D18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6444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image" Target="../media/image18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11" Type="http://schemas.openxmlformats.org/officeDocument/2006/relationships/image" Target="../media/image32.png"/><Relationship Id="rId5" Type="http://schemas.openxmlformats.org/officeDocument/2006/relationships/image" Target="../media/image19.png"/><Relationship Id="rId10" Type="http://schemas.openxmlformats.org/officeDocument/2006/relationships/image" Target="../media/image31.gif"/><Relationship Id="rId4" Type="http://schemas.openxmlformats.org/officeDocument/2006/relationships/image" Target="../media/image2.svg"/><Relationship Id="rId9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jpeg"/><Relationship Id="rId13" Type="http://schemas.openxmlformats.org/officeDocument/2006/relationships/image" Target="../media/image43.png"/><Relationship Id="rId3" Type="http://schemas.openxmlformats.org/officeDocument/2006/relationships/image" Target="../media/image33.png"/><Relationship Id="rId7" Type="http://schemas.openxmlformats.org/officeDocument/2006/relationships/image" Target="../media/image37.jpeg"/><Relationship Id="rId12" Type="http://schemas.openxmlformats.org/officeDocument/2006/relationships/image" Target="../media/image4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jpeg"/><Relationship Id="rId11" Type="http://schemas.openxmlformats.org/officeDocument/2006/relationships/image" Target="../media/image41.jpeg"/><Relationship Id="rId5" Type="http://schemas.openxmlformats.org/officeDocument/2006/relationships/image" Target="../media/image35.jpe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10" Type="http://schemas.openxmlformats.org/officeDocument/2006/relationships/image" Target="../media/image51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8.png"/><Relationship Id="rId7" Type="http://schemas.openxmlformats.org/officeDocument/2006/relationships/image" Target="../media/image5.svg"/><Relationship Id="rId12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11" Type="http://schemas.openxmlformats.org/officeDocument/2006/relationships/image" Target="../media/image9.svg"/><Relationship Id="rId5" Type="http://schemas.openxmlformats.org/officeDocument/2006/relationships/image" Target="../media/image19.png"/><Relationship Id="rId10" Type="http://schemas.openxmlformats.org/officeDocument/2006/relationships/image" Target="../media/image23.png"/><Relationship Id="rId4" Type="http://schemas.openxmlformats.org/officeDocument/2006/relationships/image" Target="../media/image2.svg"/><Relationship Id="rId9" Type="http://schemas.openxmlformats.org/officeDocument/2006/relationships/image" Target="../media/image22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8.png"/><Relationship Id="rId7" Type="http://schemas.openxmlformats.org/officeDocument/2006/relationships/image" Target="../media/image12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8.jpeg"/><Relationship Id="rId4" Type="http://schemas.openxmlformats.org/officeDocument/2006/relationships/image" Target="../media/image2.svg"/><Relationship Id="rId9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/>
          <p:cNvSpPr/>
          <p:nvPr/>
        </p:nvSpPr>
        <p:spPr>
          <a:xfrm>
            <a:off x="0" y="583073"/>
            <a:ext cx="9144000" cy="1466874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2" name="그룹 21"/>
          <p:cNvGrpSpPr/>
          <p:nvPr/>
        </p:nvGrpSpPr>
        <p:grpSpPr>
          <a:xfrm>
            <a:off x="-12700" y="2049947"/>
            <a:ext cx="9156700" cy="3106253"/>
            <a:chOff x="3427370" y="3201538"/>
            <a:chExt cx="5716630" cy="1941962"/>
          </a:xfrm>
        </p:grpSpPr>
        <p:pic>
          <p:nvPicPr>
            <p:cNvPr id="23" name="Picture 6" descr="C:\Users\hyeon_su\Desktop\무제-1.pn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63" r="16459" b="19377"/>
            <a:stretch/>
          </p:blipFill>
          <p:spPr bwMode="auto">
            <a:xfrm>
              <a:off x="4924241" y="3201538"/>
              <a:ext cx="4219759" cy="19419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6" descr="C:\Users\hyeon_su\Desktop\무제-1.pn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321" r="4447" b="19377"/>
            <a:stretch/>
          </p:blipFill>
          <p:spPr bwMode="auto">
            <a:xfrm>
              <a:off x="3427370" y="3201538"/>
              <a:ext cx="1497055" cy="19419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5" name="그룹 24"/>
          <p:cNvGrpSpPr/>
          <p:nvPr/>
        </p:nvGrpSpPr>
        <p:grpSpPr>
          <a:xfrm>
            <a:off x="1964617" y="634320"/>
            <a:ext cx="5202065" cy="1364380"/>
            <a:chOff x="1965616" y="1248020"/>
            <a:chExt cx="5202065" cy="1364380"/>
          </a:xfrm>
        </p:grpSpPr>
        <p:sp>
          <p:nvSpPr>
            <p:cNvPr id="4" name="TextBox 3"/>
            <p:cNvSpPr txBox="1"/>
            <p:nvPr/>
          </p:nvSpPr>
          <p:spPr>
            <a:xfrm>
              <a:off x="1965616" y="1658293"/>
              <a:ext cx="5202065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3600" dirty="0" smtClean="0">
                  <a:solidFill>
                    <a:srgbClr val="E89378"/>
                  </a:solidFill>
                  <a:latin typeface="a가을소풍B" panose="02020600000000000000" pitchFamily="18" charset="-127"/>
                  <a:ea typeface="a가을소풍B" panose="02020600000000000000" pitchFamily="18" charset="-127"/>
                </a:rPr>
                <a:t>신생아 건강 스마트 모빌</a:t>
              </a:r>
              <a:endParaRPr lang="en-US" altLang="ko-KR" sz="3600" dirty="0" smtClean="0">
                <a:solidFill>
                  <a:srgbClr val="E89378"/>
                </a:solidFill>
                <a:latin typeface="a가을소풍B" panose="02020600000000000000" pitchFamily="18" charset="-127"/>
                <a:ea typeface="a가을소풍B" panose="02020600000000000000" pitchFamily="18" charset="-127"/>
              </a:endParaRPr>
            </a:p>
            <a:p>
              <a:pPr algn="ctr">
                <a:lnSpc>
                  <a:spcPct val="200000"/>
                </a:lnSpc>
              </a:pPr>
              <a:r>
                <a:rPr lang="en-US" altLang="ko-KR" sz="10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가을소풍B" panose="02020600000000000000" pitchFamily="18" charset="-127"/>
                  <a:ea typeface="a가을소풍B" panose="02020600000000000000" pitchFamily="18" charset="-127"/>
                </a:rPr>
                <a:t>Remotely Controllable Smart Mobil for newborn baby</a:t>
              </a:r>
              <a:endPara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a가을소풍B" panose="02020600000000000000" pitchFamily="18" charset="-127"/>
                <a:ea typeface="a가을소풍B" panose="02020600000000000000" pitchFamily="18" charset="-127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941035" y="1248020"/>
              <a:ext cx="325121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8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가을소풍B" panose="02020600000000000000" pitchFamily="18" charset="-127"/>
                  <a:ea typeface="a가을소풍B" panose="02020600000000000000" pitchFamily="18" charset="-127"/>
                </a:rPr>
                <a:t>원격 제어가 가능한</a:t>
              </a:r>
              <a:endPara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a가을소풍B" panose="02020600000000000000" pitchFamily="18" charset="-127"/>
                <a:ea typeface="a가을소풍B" panose="02020600000000000000" pitchFamily="18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-12700" y="2044430"/>
            <a:ext cx="91567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B" panose="02020600000000000000" pitchFamily="18" charset="-127"/>
                <a:ea typeface="a가을소풍B" panose="02020600000000000000" pitchFamily="18" charset="-127"/>
              </a:rPr>
              <a:t>지도교수 </a:t>
            </a:r>
            <a:r>
              <a:rPr lang="ko-KR" altLang="en-US" sz="15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B" panose="02020600000000000000" pitchFamily="18" charset="-127"/>
                <a:ea typeface="a가을소풍B" panose="02020600000000000000" pitchFamily="18" charset="-127"/>
              </a:rPr>
              <a:t>공기석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a가을소풍B" panose="02020600000000000000" pitchFamily="18" charset="-127"/>
                <a:ea typeface="a가을소풍B" panose="02020600000000000000" pitchFamily="18" charset="-127"/>
              </a:rPr>
              <a:t> </a:t>
            </a:r>
            <a:endParaRPr lang="en-US" altLang="ko-KR" sz="1500" dirty="0" smtClean="0">
              <a:solidFill>
                <a:schemeClr val="tx1">
                  <a:lumMod val="75000"/>
                  <a:lumOff val="25000"/>
                </a:schemeClr>
              </a:solidFill>
              <a:latin typeface="a가을소풍B" panose="02020600000000000000" pitchFamily="18" charset="-127"/>
              <a:ea typeface="a가을소풍B" panose="02020600000000000000" pitchFamily="18" charset="-127"/>
            </a:endParaRPr>
          </a:p>
          <a:p>
            <a:pPr algn="r"/>
            <a:r>
              <a:rPr lang="en-US" altLang="ko-KR" sz="1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B" panose="02020600000000000000" pitchFamily="18" charset="-127"/>
                <a:ea typeface="a가을소풍B" panose="02020600000000000000" pitchFamily="18" charset="-127"/>
              </a:rPr>
              <a:t>2015154007 </a:t>
            </a:r>
            <a:r>
              <a:rPr lang="ko-KR" altLang="en-US" sz="15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B" panose="02020600000000000000" pitchFamily="18" charset="-127"/>
                <a:ea typeface="a가을소풍B" panose="02020600000000000000" pitchFamily="18" charset="-127"/>
              </a:rPr>
              <a:t>김진엽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a가을소풍B" panose="02020600000000000000" pitchFamily="18" charset="-127"/>
                <a:ea typeface="a가을소풍B" panose="02020600000000000000" pitchFamily="18" charset="-127"/>
              </a:rPr>
              <a:t> </a:t>
            </a:r>
            <a:endParaRPr lang="en-US" altLang="ko-KR" sz="1500" dirty="0" smtClean="0">
              <a:solidFill>
                <a:schemeClr val="tx1">
                  <a:lumMod val="75000"/>
                  <a:lumOff val="25000"/>
                </a:schemeClr>
              </a:solidFill>
              <a:latin typeface="a가을소풍B" panose="02020600000000000000" pitchFamily="18" charset="-127"/>
              <a:ea typeface="a가을소풍B" panose="02020600000000000000" pitchFamily="18" charset="-127"/>
            </a:endParaRPr>
          </a:p>
          <a:p>
            <a:pPr algn="r"/>
            <a:r>
              <a:rPr lang="en-US" altLang="ko-KR" sz="1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B" panose="02020600000000000000" pitchFamily="18" charset="-127"/>
                <a:ea typeface="a가을소풍B" panose="02020600000000000000" pitchFamily="18" charset="-127"/>
              </a:rPr>
              <a:t>2015154018 </a:t>
            </a:r>
            <a:r>
              <a:rPr lang="ko-KR" altLang="en-US" sz="1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B" panose="02020600000000000000" pitchFamily="18" charset="-127"/>
                <a:ea typeface="a가을소풍B" panose="02020600000000000000" pitchFamily="18" charset="-127"/>
              </a:rPr>
              <a:t>박현욱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a가을소풍B" panose="02020600000000000000" pitchFamily="18" charset="-127"/>
                <a:ea typeface="a가을소풍B" panose="02020600000000000000" pitchFamily="18" charset="-127"/>
              </a:rPr>
              <a:t> </a:t>
            </a:r>
            <a:endParaRPr lang="en-US" altLang="ko-KR" sz="1500" dirty="0" smtClean="0">
              <a:solidFill>
                <a:schemeClr val="tx1">
                  <a:lumMod val="75000"/>
                  <a:lumOff val="25000"/>
                </a:schemeClr>
              </a:solidFill>
              <a:latin typeface="a가을소풍B" panose="02020600000000000000" pitchFamily="18" charset="-127"/>
              <a:ea typeface="a가을소풍B" panose="02020600000000000000" pitchFamily="18" charset="-127"/>
            </a:endParaRPr>
          </a:p>
          <a:p>
            <a:pPr algn="r"/>
            <a:r>
              <a:rPr lang="en-US" altLang="ko-KR" sz="1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B" panose="02020600000000000000" pitchFamily="18" charset="-127"/>
                <a:ea typeface="a가을소풍B" panose="02020600000000000000" pitchFamily="18" charset="-127"/>
              </a:rPr>
              <a:t>2015152019 </a:t>
            </a:r>
            <a:r>
              <a:rPr lang="ko-KR" altLang="en-US" sz="1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B" panose="02020600000000000000" pitchFamily="18" charset="-127"/>
                <a:ea typeface="a가을소풍B" panose="02020600000000000000" pitchFamily="18" charset="-127"/>
              </a:rPr>
              <a:t>신용원</a:t>
            </a:r>
            <a:endParaRPr lang="ko-KR" altLang="en-US" sz="1500" dirty="0">
              <a:solidFill>
                <a:schemeClr val="tx1">
                  <a:lumMod val="75000"/>
                  <a:lumOff val="25000"/>
                </a:schemeClr>
              </a:solidFill>
              <a:latin typeface="a가을소풍B" panose="02020600000000000000" pitchFamily="18" charset="-127"/>
              <a:ea typeface="a가을소풍B" panose="02020600000000000000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7099" y="38384"/>
            <a:ext cx="15584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제출일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: 2019.12.19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896816" y="4879201"/>
            <a:ext cx="2471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1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12837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직사각형 83">
            <a:extLst>
              <a:ext uri="{FF2B5EF4-FFF2-40B4-BE49-F238E27FC236}">
                <a16:creationId xmlns:a16="http://schemas.microsoft.com/office/drawing/2014/main" id="{9965579E-9EB1-40F3-A675-8DD08441375A}"/>
              </a:ext>
            </a:extLst>
          </p:cNvPr>
          <p:cNvSpPr/>
          <p:nvPr/>
        </p:nvSpPr>
        <p:spPr>
          <a:xfrm>
            <a:off x="323528" y="267494"/>
            <a:ext cx="8496944" cy="4680520"/>
          </a:xfrm>
          <a:prstGeom prst="rect">
            <a:avLst/>
          </a:prstGeom>
          <a:solidFill>
            <a:schemeClr val="bg1"/>
          </a:solidFill>
          <a:ln w="76200">
            <a:solidFill>
              <a:srgbClr val="6455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9552" y="411510"/>
            <a:ext cx="68739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시스템 수행 </a:t>
            </a:r>
            <a:r>
              <a:rPr lang="ko-KR" altLang="en-US" sz="2400" dirty="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시나리오</a:t>
            </a:r>
            <a:r>
              <a:rPr lang="en-US" altLang="ko-KR" sz="2400" dirty="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(3/3) : </a:t>
            </a:r>
            <a:r>
              <a:rPr lang="ko-KR" altLang="en-US" sz="2400" dirty="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온도계 </a:t>
            </a:r>
            <a:r>
              <a:rPr lang="en-US" altLang="ko-KR" sz="2400" dirty="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&amp; </a:t>
            </a:r>
            <a:r>
              <a:rPr lang="ko-KR" altLang="en-US" sz="2400" dirty="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육아정보</a:t>
            </a:r>
            <a:endParaRPr lang="en-US" altLang="ko-KR" sz="2400" dirty="0">
              <a:solidFill>
                <a:srgbClr val="81A78F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850329" y="4879201"/>
            <a:ext cx="3401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10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pic>
        <p:nvPicPr>
          <p:cNvPr id="5" name="그래픽 4" descr="stroller 있는 여자">
            <a:extLst>
              <a:ext uri="{FF2B5EF4-FFF2-40B4-BE49-F238E27FC236}">
                <a16:creationId xmlns:a16="http://schemas.microsoft.com/office/drawing/2014/main" id="{A1B4DBCF-D982-41DB-B2CB-109E827532A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2012" y="1478266"/>
            <a:ext cx="697327" cy="690163"/>
          </a:xfrm>
          <a:prstGeom prst="rect">
            <a:avLst/>
          </a:prstGeom>
        </p:spPr>
      </p:pic>
      <p:pic>
        <p:nvPicPr>
          <p:cNvPr id="6" name="Picture 16">
            <a:extLst>
              <a:ext uri="{FF2B5EF4-FFF2-40B4-BE49-F238E27FC236}">
                <a16:creationId xmlns:a16="http://schemas.microsoft.com/office/drawing/2014/main" id="{CE98F12A-D0F3-4410-9C11-D581C659C2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952" y="1275606"/>
            <a:ext cx="928215" cy="918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화살표: 오른쪽 2">
            <a:extLst>
              <a:ext uri="{FF2B5EF4-FFF2-40B4-BE49-F238E27FC236}">
                <a16:creationId xmlns:a16="http://schemas.microsoft.com/office/drawing/2014/main" id="{FE571637-E392-41AC-B3A4-8B3D65B3C4EF}"/>
              </a:ext>
            </a:extLst>
          </p:cNvPr>
          <p:cNvSpPr/>
          <p:nvPr/>
        </p:nvSpPr>
        <p:spPr>
          <a:xfrm>
            <a:off x="1769436" y="1759505"/>
            <a:ext cx="718466" cy="183716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9" name="화살표: 오른쪽 52">
            <a:extLst>
              <a:ext uri="{FF2B5EF4-FFF2-40B4-BE49-F238E27FC236}">
                <a16:creationId xmlns:a16="http://schemas.microsoft.com/office/drawing/2014/main" id="{60440381-A0BC-41AF-90CC-7ACBD1DDD063}"/>
              </a:ext>
            </a:extLst>
          </p:cNvPr>
          <p:cNvSpPr/>
          <p:nvPr/>
        </p:nvSpPr>
        <p:spPr>
          <a:xfrm>
            <a:off x="3390205" y="1755526"/>
            <a:ext cx="718466" cy="183716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186F05-F9DB-413E-A6AC-398A3137FCE0}"/>
              </a:ext>
            </a:extLst>
          </p:cNvPr>
          <p:cNvSpPr txBox="1"/>
          <p:nvPr/>
        </p:nvSpPr>
        <p:spPr>
          <a:xfrm>
            <a:off x="925610" y="2141550"/>
            <a:ext cx="56457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latin typeface="a가을소풍M" panose="02020600000000000000" pitchFamily="18" charset="-127"/>
                <a:ea typeface="a가을소풍M" panose="02020600000000000000" pitchFamily="18" charset="-127"/>
              </a:rPr>
              <a:t>사용자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772326D-C921-4E34-894F-A0086B7332C2}"/>
              </a:ext>
            </a:extLst>
          </p:cNvPr>
          <p:cNvSpPr txBox="1"/>
          <p:nvPr/>
        </p:nvSpPr>
        <p:spPr>
          <a:xfrm>
            <a:off x="2419338" y="2192633"/>
            <a:ext cx="111280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latin typeface="a가을소풍M" panose="02020600000000000000" pitchFamily="18" charset="-127"/>
                <a:ea typeface="a가을소풍M" panose="02020600000000000000" pitchFamily="18" charset="-127"/>
              </a:rPr>
              <a:t>비접촉식 온도계</a:t>
            </a:r>
          </a:p>
        </p:txBody>
      </p:sp>
      <p:sp>
        <p:nvSpPr>
          <p:cNvPr id="12" name="화살표: 오른쪽 51">
            <a:extLst>
              <a:ext uri="{FF2B5EF4-FFF2-40B4-BE49-F238E27FC236}">
                <a16:creationId xmlns:a16="http://schemas.microsoft.com/office/drawing/2014/main" id="{12D19AE3-AC44-44E0-897F-2FAFC5E237BA}"/>
              </a:ext>
            </a:extLst>
          </p:cNvPr>
          <p:cNvSpPr/>
          <p:nvPr/>
        </p:nvSpPr>
        <p:spPr>
          <a:xfrm>
            <a:off x="5083122" y="1778730"/>
            <a:ext cx="718466" cy="183716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DCC0FD4-D8EE-486B-87C6-AFB68FED8498}"/>
              </a:ext>
            </a:extLst>
          </p:cNvPr>
          <p:cNvSpPr txBox="1"/>
          <p:nvPr/>
        </p:nvSpPr>
        <p:spPr>
          <a:xfrm>
            <a:off x="5786659" y="3815756"/>
            <a:ext cx="11144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latin typeface="a가을소풍M" panose="02020600000000000000" pitchFamily="18" charset="-127"/>
                <a:ea typeface="a가을소풍M" panose="02020600000000000000" pitchFamily="18" charset="-127"/>
              </a:rPr>
              <a:t>신생아 육아정보</a:t>
            </a:r>
            <a:endParaRPr lang="ko-KR" altLang="en-US" sz="1000" b="1" dirty="0"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14" name="화살표: 오른쪽 36">
            <a:extLst>
              <a:ext uri="{FF2B5EF4-FFF2-40B4-BE49-F238E27FC236}">
                <a16:creationId xmlns:a16="http://schemas.microsoft.com/office/drawing/2014/main" id="{70577BDE-221C-4702-B89E-699B91B106A3}"/>
              </a:ext>
            </a:extLst>
          </p:cNvPr>
          <p:cNvSpPr/>
          <p:nvPr/>
        </p:nvSpPr>
        <p:spPr>
          <a:xfrm>
            <a:off x="3441579" y="3348125"/>
            <a:ext cx="667091" cy="183716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pic>
        <p:nvPicPr>
          <p:cNvPr id="15" name="Picture 12">
            <a:extLst>
              <a:ext uri="{FF2B5EF4-FFF2-40B4-BE49-F238E27FC236}">
                <a16:creationId xmlns:a16="http://schemas.microsoft.com/office/drawing/2014/main" id="{0315BE95-51C6-45F0-88E9-1B3C8208E3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1391" y="1434046"/>
            <a:ext cx="628700" cy="622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그래픽 25">
            <a:extLst>
              <a:ext uri="{FF2B5EF4-FFF2-40B4-BE49-F238E27FC236}">
                <a16:creationId xmlns:a16="http://schemas.microsoft.com/office/drawing/2014/main" id="{73676BD3-0D37-4650-BCE8-03BD9D36A07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937559" y="1379962"/>
            <a:ext cx="812671" cy="81267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068E49D-D198-487F-B164-32F7771C31D5}"/>
              </a:ext>
            </a:extLst>
          </p:cNvPr>
          <p:cNvSpPr txBox="1"/>
          <p:nvPr/>
        </p:nvSpPr>
        <p:spPr>
          <a:xfrm>
            <a:off x="4140978" y="2211800"/>
            <a:ext cx="94448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latin typeface="a가을소풍M" panose="02020600000000000000" pitchFamily="18" charset="-127"/>
                <a:ea typeface="a가을소풍M" panose="02020600000000000000" pitchFamily="18" charset="-127"/>
              </a:rPr>
              <a:t>어플리케이션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51DAB06-6295-4FAD-A6DD-0DC89FA360E6}"/>
              </a:ext>
            </a:extLst>
          </p:cNvPr>
          <p:cNvSpPr txBox="1"/>
          <p:nvPr/>
        </p:nvSpPr>
        <p:spPr>
          <a:xfrm>
            <a:off x="5775308" y="2223640"/>
            <a:ext cx="115448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latin typeface="a가을소풍M" panose="02020600000000000000" pitchFamily="18" charset="-127"/>
                <a:ea typeface="a가을소풍M" panose="02020600000000000000" pitchFamily="18" charset="-127"/>
              </a:rPr>
              <a:t>신생아 온도 보기</a:t>
            </a:r>
          </a:p>
        </p:txBody>
      </p:sp>
      <p:pic>
        <p:nvPicPr>
          <p:cNvPr id="19" name="그림 18" descr="그리기, 옅은이(가) 표시된 사진&#10;&#10;자동 생성된 설명">
            <a:extLst>
              <a:ext uri="{FF2B5EF4-FFF2-40B4-BE49-F238E27FC236}">
                <a16:creationId xmlns:a16="http://schemas.microsoft.com/office/drawing/2014/main" id="{5FB7F556-538B-4EA7-A5C6-A9376755BD3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9263" y="1351844"/>
            <a:ext cx="850988" cy="850988"/>
          </a:xfrm>
          <a:prstGeom prst="rect">
            <a:avLst/>
          </a:prstGeom>
        </p:spPr>
      </p:pic>
      <p:sp>
        <p:nvSpPr>
          <p:cNvPr id="20" name="화살표: 오른쪽 38">
            <a:extLst>
              <a:ext uri="{FF2B5EF4-FFF2-40B4-BE49-F238E27FC236}">
                <a16:creationId xmlns:a16="http://schemas.microsoft.com/office/drawing/2014/main" id="{C5356561-EAD3-4599-BC8A-D90D0A93B7CE}"/>
              </a:ext>
            </a:extLst>
          </p:cNvPr>
          <p:cNvSpPr/>
          <p:nvPr/>
        </p:nvSpPr>
        <p:spPr>
          <a:xfrm>
            <a:off x="6969364" y="1777338"/>
            <a:ext cx="718466" cy="183716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E3D0301-4BEF-4064-98BC-3713FCD9C2B1}"/>
              </a:ext>
            </a:extLst>
          </p:cNvPr>
          <p:cNvSpPr txBox="1"/>
          <p:nvPr/>
        </p:nvSpPr>
        <p:spPr>
          <a:xfrm>
            <a:off x="7708311" y="2223640"/>
            <a:ext cx="7328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latin typeface="a가을소풍M" panose="02020600000000000000" pitchFamily="18" charset="-127"/>
                <a:ea typeface="a가을소풍M" panose="02020600000000000000" pitchFamily="18" charset="-127"/>
              </a:rPr>
              <a:t>온도 확인</a:t>
            </a:r>
          </a:p>
        </p:txBody>
      </p:sp>
      <p:pic>
        <p:nvPicPr>
          <p:cNvPr id="22" name="그래픽 4" descr="stroller 있는 여자">
            <a:extLst>
              <a:ext uri="{FF2B5EF4-FFF2-40B4-BE49-F238E27FC236}">
                <a16:creationId xmlns:a16="http://schemas.microsoft.com/office/drawing/2014/main" id="{A4EAB38C-86C1-4995-9B85-76C5BA15CED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59236" y="3049769"/>
            <a:ext cx="697327" cy="69016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B43F07DC-E65F-4874-8FB7-303E098E91A4}"/>
              </a:ext>
            </a:extLst>
          </p:cNvPr>
          <p:cNvSpPr txBox="1"/>
          <p:nvPr/>
        </p:nvSpPr>
        <p:spPr>
          <a:xfrm>
            <a:off x="908386" y="3731042"/>
            <a:ext cx="56457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latin typeface="a가을소풍M" panose="02020600000000000000" pitchFamily="18" charset="-127"/>
                <a:ea typeface="a가을소풍M" panose="02020600000000000000" pitchFamily="18" charset="-127"/>
              </a:rPr>
              <a:t>사용자</a:t>
            </a:r>
          </a:p>
        </p:txBody>
      </p:sp>
      <p:sp>
        <p:nvSpPr>
          <p:cNvPr id="24" name="화살표: 오른쪽 46">
            <a:extLst>
              <a:ext uri="{FF2B5EF4-FFF2-40B4-BE49-F238E27FC236}">
                <a16:creationId xmlns:a16="http://schemas.microsoft.com/office/drawing/2014/main" id="{632024DE-A6D0-4A71-998B-6401558C7235}"/>
              </a:ext>
            </a:extLst>
          </p:cNvPr>
          <p:cNvSpPr/>
          <p:nvPr/>
        </p:nvSpPr>
        <p:spPr>
          <a:xfrm>
            <a:off x="1769436" y="3379426"/>
            <a:ext cx="714621" cy="183716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pic>
        <p:nvPicPr>
          <p:cNvPr id="25" name="Picture 16">
            <a:extLst>
              <a:ext uri="{FF2B5EF4-FFF2-40B4-BE49-F238E27FC236}">
                <a16:creationId xmlns:a16="http://schemas.microsoft.com/office/drawing/2014/main" id="{0EB9CDE9-9ACA-42B1-BA5E-CA5B765076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0917" y="2859837"/>
            <a:ext cx="928215" cy="918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84F35F24-33C7-408C-9BD3-11293FABFE8C}"/>
              </a:ext>
            </a:extLst>
          </p:cNvPr>
          <p:cNvSpPr txBox="1"/>
          <p:nvPr/>
        </p:nvSpPr>
        <p:spPr>
          <a:xfrm>
            <a:off x="2506869" y="3753436"/>
            <a:ext cx="94448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latin typeface="a가을소풍M" panose="02020600000000000000" pitchFamily="18" charset="-127"/>
                <a:ea typeface="a가을소풍M" panose="02020600000000000000" pitchFamily="18" charset="-127"/>
              </a:rPr>
              <a:t>어플리케이션</a:t>
            </a:r>
          </a:p>
        </p:txBody>
      </p:sp>
      <p:pic>
        <p:nvPicPr>
          <p:cNvPr id="27" name="그림 26" descr="게임이(가) 표시된 사진&#10;&#10;자동 생성된 설명">
            <a:extLst>
              <a:ext uri="{FF2B5EF4-FFF2-40B4-BE49-F238E27FC236}">
                <a16:creationId xmlns:a16="http://schemas.microsoft.com/office/drawing/2014/main" id="{4211CA4F-4ADE-4586-9558-4EF705E29DED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6759" y="2679013"/>
            <a:ext cx="1165981" cy="1165981"/>
          </a:xfrm>
          <a:prstGeom prst="rect">
            <a:avLst/>
          </a:prstGeom>
        </p:spPr>
      </p:pic>
      <p:pic>
        <p:nvPicPr>
          <p:cNvPr id="28" name="그래픽 56">
            <a:extLst>
              <a:ext uri="{FF2B5EF4-FFF2-40B4-BE49-F238E27FC236}">
                <a16:creationId xmlns:a16="http://schemas.microsoft.com/office/drawing/2014/main" id="{E479469F-7ACF-417C-BBA2-090945335C80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234488" y="3039376"/>
            <a:ext cx="739141" cy="739141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DACF7B06-9097-4ED2-8B57-91151F6BE4F1}"/>
              </a:ext>
            </a:extLst>
          </p:cNvPr>
          <p:cNvSpPr txBox="1"/>
          <p:nvPr/>
        </p:nvSpPr>
        <p:spPr>
          <a:xfrm>
            <a:off x="4120138" y="3815756"/>
            <a:ext cx="9861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latin typeface="a가을소풍M" panose="02020600000000000000" pitchFamily="18" charset="-127"/>
                <a:ea typeface="a가을소풍M" panose="02020600000000000000" pitchFamily="18" charset="-127"/>
              </a:rPr>
              <a:t>육아정보 보기</a:t>
            </a:r>
          </a:p>
        </p:txBody>
      </p:sp>
      <p:sp>
        <p:nvSpPr>
          <p:cNvPr id="30" name="화살표: 오른쪽 59">
            <a:extLst>
              <a:ext uri="{FF2B5EF4-FFF2-40B4-BE49-F238E27FC236}">
                <a16:creationId xmlns:a16="http://schemas.microsoft.com/office/drawing/2014/main" id="{1AD7130E-BC46-47E6-8718-FC8DFCD5348A}"/>
              </a:ext>
            </a:extLst>
          </p:cNvPr>
          <p:cNvSpPr/>
          <p:nvPr/>
        </p:nvSpPr>
        <p:spPr>
          <a:xfrm>
            <a:off x="5099447" y="3319177"/>
            <a:ext cx="702141" cy="183716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</p:spTree>
    <p:extLst>
      <p:ext uri="{BB962C8B-B14F-4D97-AF65-F5344CB8AC3E}">
        <p14:creationId xmlns:p14="http://schemas.microsoft.com/office/powerpoint/2010/main" val="604830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23528" y="267494"/>
            <a:ext cx="8496944" cy="4680520"/>
          </a:xfrm>
          <a:prstGeom prst="rect">
            <a:avLst/>
          </a:prstGeom>
          <a:solidFill>
            <a:schemeClr val="bg1"/>
          </a:solidFill>
          <a:ln w="76200">
            <a:solidFill>
              <a:srgbClr val="6455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9552" y="411510"/>
            <a:ext cx="21098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시스템 구성도</a:t>
            </a:r>
            <a:endParaRPr lang="en-US" altLang="ko-KR" sz="2400" dirty="0" smtClean="0">
              <a:solidFill>
                <a:srgbClr val="81A78F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grpSp>
        <p:nvGrpSpPr>
          <p:cNvPr id="42" name="그룹 41"/>
          <p:cNvGrpSpPr/>
          <p:nvPr/>
        </p:nvGrpSpPr>
        <p:grpSpPr>
          <a:xfrm>
            <a:off x="611560" y="987574"/>
            <a:ext cx="8029435" cy="3686386"/>
            <a:chOff x="518071" y="1209670"/>
            <a:chExt cx="8029435" cy="3686386"/>
          </a:xfrm>
        </p:grpSpPr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16D341AA-6953-4048-B7C7-76B01E8DCFB1}"/>
                </a:ext>
              </a:extLst>
            </p:cNvPr>
            <p:cNvGrpSpPr/>
            <p:nvPr/>
          </p:nvGrpSpPr>
          <p:grpSpPr>
            <a:xfrm>
              <a:off x="6653118" y="2499742"/>
              <a:ext cx="1745533" cy="1210324"/>
              <a:chOff x="1091184" y="755904"/>
              <a:chExt cx="1255776" cy="1414272"/>
            </a:xfrm>
          </p:grpSpPr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FD024FCE-5454-420D-9515-CE85FDEAE60C}"/>
                  </a:ext>
                </a:extLst>
              </p:cNvPr>
              <p:cNvSpPr/>
              <p:nvPr/>
            </p:nvSpPr>
            <p:spPr>
              <a:xfrm>
                <a:off x="1091184" y="755904"/>
                <a:ext cx="1255776" cy="141427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b="1">
                  <a:latin typeface="+mj-ea"/>
                  <a:ea typeface="+mj-ea"/>
                </a:endParaRPr>
              </a:p>
            </p:txBody>
          </p:sp>
          <p:cxnSp>
            <p:nvCxnSpPr>
              <p:cNvPr id="89" name="직선 연결선 88">
                <a:extLst>
                  <a:ext uri="{FF2B5EF4-FFF2-40B4-BE49-F238E27FC236}">
                    <a16:creationId xmlns:a16="http://schemas.microsoft.com/office/drawing/2014/main" id="{9A54E1D4-7C8A-4101-B28A-3A5A67F86F02}"/>
                  </a:ext>
                </a:extLst>
              </p:cNvPr>
              <p:cNvCxnSpPr/>
              <p:nvPr/>
            </p:nvCxnSpPr>
            <p:spPr>
              <a:xfrm>
                <a:off x="1091184" y="1078992"/>
                <a:ext cx="1255776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2003234-07D1-4DCC-A624-F49B799C0843}"/>
                </a:ext>
              </a:extLst>
            </p:cNvPr>
            <p:cNvSpPr txBox="1"/>
            <p:nvPr/>
          </p:nvSpPr>
          <p:spPr>
            <a:xfrm>
              <a:off x="7085166" y="2548010"/>
              <a:ext cx="97975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b="1" dirty="0" err="1">
                  <a:latin typeface="+mj-ea"/>
                  <a:ea typeface="+mj-ea"/>
                </a:rPr>
                <a:t>아두이노</a:t>
              </a:r>
              <a:r>
                <a:rPr lang="ko-KR" altLang="en-US" sz="1000" b="1" dirty="0">
                  <a:latin typeface="+mj-ea"/>
                  <a:ea typeface="+mj-ea"/>
                </a:rPr>
                <a:t> </a:t>
              </a:r>
              <a:r>
                <a:rPr lang="en-US" altLang="ko-KR" sz="1000" b="1" dirty="0" err="1">
                  <a:latin typeface="+mj-ea"/>
                  <a:ea typeface="+mj-ea"/>
                </a:rPr>
                <a:t>uno</a:t>
              </a:r>
              <a:endParaRPr lang="ko-KR" altLang="en-US" sz="1000" b="1" dirty="0">
                <a:latin typeface="+mj-ea"/>
                <a:ea typeface="+mj-ea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05492BE1-38A0-4236-80AF-0BED4187574B}"/>
                </a:ext>
              </a:extLst>
            </p:cNvPr>
            <p:cNvSpPr/>
            <p:nvPr/>
          </p:nvSpPr>
          <p:spPr>
            <a:xfrm>
              <a:off x="6911489" y="2835856"/>
              <a:ext cx="1236928" cy="3498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 err="1">
                  <a:solidFill>
                    <a:schemeClr val="tx1"/>
                  </a:solidFill>
                  <a:latin typeface="+mj-ea"/>
                  <a:ea typeface="+mj-ea"/>
                </a:rPr>
                <a:t>온〮습도</a:t>
              </a:r>
              <a:r>
                <a:rPr lang="ko-KR" altLang="en-US" sz="1000" b="1" dirty="0">
                  <a:solidFill>
                    <a:schemeClr val="tx1"/>
                  </a:solidFill>
                  <a:latin typeface="+mj-ea"/>
                  <a:ea typeface="+mj-ea"/>
                </a:rPr>
                <a:t> 센서</a:t>
              </a: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04ED6116-0557-4C12-9773-CB475311698B}"/>
                </a:ext>
              </a:extLst>
            </p:cNvPr>
            <p:cNvSpPr/>
            <p:nvPr/>
          </p:nvSpPr>
          <p:spPr>
            <a:xfrm>
              <a:off x="6911489" y="3272961"/>
              <a:ext cx="1236928" cy="3498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>
                  <a:solidFill>
                    <a:schemeClr val="tx1"/>
                  </a:solidFill>
                  <a:latin typeface="+mj-ea"/>
                  <a:ea typeface="+mj-ea"/>
                </a:rPr>
                <a:t>미세먼지 센서</a:t>
              </a: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4C483F6E-2672-45E7-8A80-7FB3AC9F6150}"/>
                </a:ext>
              </a:extLst>
            </p:cNvPr>
            <p:cNvSpPr/>
            <p:nvPr/>
          </p:nvSpPr>
          <p:spPr>
            <a:xfrm>
              <a:off x="7163761" y="4132752"/>
              <a:ext cx="468838" cy="3498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>
                  <a:solidFill>
                    <a:schemeClr val="tx1"/>
                  </a:solidFill>
                  <a:latin typeface="+mj-ea"/>
                  <a:ea typeface="+mj-ea"/>
                </a:rPr>
                <a:t>LED</a:t>
              </a:r>
              <a:endParaRPr lang="ko-KR" altLang="en-US" sz="1000" b="1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EB9F449F-646A-432B-9A25-61724B0B81FF}"/>
                </a:ext>
              </a:extLst>
            </p:cNvPr>
            <p:cNvSpPr/>
            <p:nvPr/>
          </p:nvSpPr>
          <p:spPr>
            <a:xfrm>
              <a:off x="7805246" y="4114198"/>
              <a:ext cx="742260" cy="3498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 err="1">
                  <a:solidFill>
                    <a:schemeClr val="tx1"/>
                  </a:solidFill>
                  <a:latin typeface="+mj-ea"/>
                  <a:ea typeface="+mj-ea"/>
                </a:rPr>
                <a:t>서보모터</a:t>
              </a:r>
              <a:endParaRPr lang="ko-KR" altLang="en-US" sz="1000" b="1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cxnSp>
          <p:nvCxnSpPr>
            <p:cNvPr id="49" name="직선 화살표 연결선 48">
              <a:extLst>
                <a:ext uri="{FF2B5EF4-FFF2-40B4-BE49-F238E27FC236}">
                  <a16:creationId xmlns:a16="http://schemas.microsoft.com/office/drawing/2014/main" id="{1EF21AE4-1EF2-4021-9678-2792E7BAB45E}"/>
                </a:ext>
              </a:extLst>
            </p:cNvPr>
            <p:cNvCxnSpPr>
              <a:endCxn id="47" idx="0"/>
            </p:cNvCxnSpPr>
            <p:nvPr/>
          </p:nvCxnSpPr>
          <p:spPr>
            <a:xfrm>
              <a:off x="7398180" y="3728620"/>
              <a:ext cx="0" cy="40413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화살표 연결선 49">
              <a:extLst>
                <a:ext uri="{FF2B5EF4-FFF2-40B4-BE49-F238E27FC236}">
                  <a16:creationId xmlns:a16="http://schemas.microsoft.com/office/drawing/2014/main" id="{0C8DB107-B2AE-404B-9DBB-3F13CEB4AEED}"/>
                </a:ext>
              </a:extLst>
            </p:cNvPr>
            <p:cNvCxnSpPr/>
            <p:nvPr/>
          </p:nvCxnSpPr>
          <p:spPr>
            <a:xfrm>
              <a:off x="8175963" y="3710066"/>
              <a:ext cx="0" cy="40413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연결선: 꺾임 32">
              <a:extLst>
                <a:ext uri="{FF2B5EF4-FFF2-40B4-BE49-F238E27FC236}">
                  <a16:creationId xmlns:a16="http://schemas.microsoft.com/office/drawing/2014/main" id="{2DD4E581-2F18-4DB3-9217-5832BB39D67F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273027" y="2141051"/>
              <a:ext cx="1436192" cy="365623"/>
            </a:xfrm>
            <a:prstGeom prst="bentConnector3">
              <a:avLst>
                <a:gd name="adj1" fmla="val -38041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연결선: 꺾임 57">
              <a:extLst>
                <a:ext uri="{FF2B5EF4-FFF2-40B4-BE49-F238E27FC236}">
                  <a16:creationId xmlns:a16="http://schemas.microsoft.com/office/drawing/2014/main" id="{DAB4F342-7AFF-4DFF-ABAF-E1BF1E36C467}"/>
                </a:ext>
              </a:extLst>
            </p:cNvPr>
            <p:cNvCxnSpPr>
              <a:cxnSpLocks/>
            </p:cNvCxnSpPr>
            <p:nvPr/>
          </p:nvCxnSpPr>
          <p:spPr>
            <a:xfrm>
              <a:off x="5273027" y="1752373"/>
              <a:ext cx="2406821" cy="727291"/>
            </a:xfrm>
            <a:prstGeom prst="bentConnector3">
              <a:avLst>
                <a:gd name="adj1" fmla="val 99865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0AB880F8-7D61-44E4-A38E-6808D7377B50}"/>
                </a:ext>
              </a:extLst>
            </p:cNvPr>
            <p:cNvSpPr txBox="1"/>
            <p:nvPr/>
          </p:nvSpPr>
          <p:spPr>
            <a:xfrm>
              <a:off x="5376946" y="2207361"/>
              <a:ext cx="179728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b="1" dirty="0">
                  <a:latin typeface="+mj-ea"/>
                  <a:ea typeface="+mj-ea"/>
                </a:rPr>
                <a:t>온도</a:t>
              </a:r>
              <a:r>
                <a:rPr lang="en-US" altLang="ko-KR" sz="1000" b="1" dirty="0">
                  <a:latin typeface="+mj-ea"/>
                  <a:ea typeface="+mj-ea"/>
                </a:rPr>
                <a:t>, </a:t>
              </a:r>
              <a:r>
                <a:rPr lang="ko-KR" altLang="en-US" sz="1000" b="1" dirty="0">
                  <a:latin typeface="+mj-ea"/>
                  <a:ea typeface="+mj-ea"/>
                </a:rPr>
                <a:t>습도</a:t>
              </a:r>
              <a:r>
                <a:rPr lang="en-US" altLang="ko-KR" sz="1000" b="1" dirty="0">
                  <a:latin typeface="+mj-ea"/>
                  <a:ea typeface="+mj-ea"/>
                </a:rPr>
                <a:t>, </a:t>
              </a:r>
              <a:r>
                <a:rPr lang="ko-KR" altLang="en-US" sz="1000" b="1" dirty="0">
                  <a:latin typeface="+mj-ea"/>
                  <a:ea typeface="+mj-ea"/>
                </a:rPr>
                <a:t>미세먼지 데이터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D9A1DF24-82DC-45D4-9676-E2849C313737}"/>
                </a:ext>
              </a:extLst>
            </p:cNvPr>
            <p:cNvSpPr txBox="1"/>
            <p:nvPr/>
          </p:nvSpPr>
          <p:spPr>
            <a:xfrm>
              <a:off x="5917435" y="1496113"/>
              <a:ext cx="87075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b="1" dirty="0">
                  <a:latin typeface="+mj-ea"/>
                  <a:ea typeface="+mj-ea"/>
                </a:rPr>
                <a:t>컨트롤 정보</a:t>
              </a: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BAFB4301-6616-443D-91DC-8D63B430873D}"/>
                </a:ext>
              </a:extLst>
            </p:cNvPr>
            <p:cNvSpPr/>
            <p:nvPr/>
          </p:nvSpPr>
          <p:spPr>
            <a:xfrm>
              <a:off x="3178667" y="1209670"/>
              <a:ext cx="2083487" cy="241311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b="1">
                <a:latin typeface="+mj-ea"/>
                <a:ea typeface="+mj-ea"/>
              </a:endParaRPr>
            </a:p>
          </p:txBody>
        </p: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FB300804-07FA-4763-BB0E-F49668EA5EFC}"/>
                </a:ext>
              </a:extLst>
            </p:cNvPr>
            <p:cNvCxnSpPr>
              <a:cxnSpLocks/>
            </p:cNvCxnSpPr>
            <p:nvPr/>
          </p:nvCxnSpPr>
          <p:spPr>
            <a:xfrm>
              <a:off x="3189539" y="1554694"/>
              <a:ext cx="208348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8BDB1EBF-6B51-4D49-8DFB-5DAE679676E7}"/>
                </a:ext>
              </a:extLst>
            </p:cNvPr>
            <p:cNvSpPr txBox="1"/>
            <p:nvPr/>
          </p:nvSpPr>
          <p:spPr>
            <a:xfrm>
              <a:off x="3585914" y="1258577"/>
              <a:ext cx="129073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b="1" dirty="0">
                  <a:latin typeface="+mj-ea"/>
                  <a:ea typeface="+mj-ea"/>
                </a:rPr>
                <a:t>라즈베리 파이</a:t>
              </a:r>
              <a:r>
                <a:rPr lang="en-US" altLang="ko-KR" sz="1000" b="1" dirty="0">
                  <a:latin typeface="+mj-ea"/>
                  <a:ea typeface="+mj-ea"/>
                </a:rPr>
                <a:t>3 b+</a:t>
              </a:r>
            </a:p>
            <a:p>
              <a:endParaRPr lang="ko-KR" altLang="en-US" sz="1000" b="1" dirty="0">
                <a:latin typeface="+mj-ea"/>
                <a:ea typeface="+mj-ea"/>
              </a:endParaRPr>
            </a:p>
          </p:txBody>
        </p:sp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id="{08F049D6-DF63-41FC-9360-E709C2BB45AA}"/>
                </a:ext>
              </a:extLst>
            </p:cNvPr>
            <p:cNvGrpSpPr/>
            <p:nvPr/>
          </p:nvGrpSpPr>
          <p:grpSpPr>
            <a:xfrm>
              <a:off x="518071" y="1450313"/>
              <a:ext cx="1134565" cy="1147607"/>
              <a:chOff x="7176819" y="605229"/>
              <a:chExt cx="1699823" cy="1414272"/>
            </a:xfrm>
          </p:grpSpPr>
          <p:grpSp>
            <p:nvGrpSpPr>
              <p:cNvPr id="84" name="그룹 83">
                <a:extLst>
                  <a:ext uri="{FF2B5EF4-FFF2-40B4-BE49-F238E27FC236}">
                    <a16:creationId xmlns:a16="http://schemas.microsoft.com/office/drawing/2014/main" id="{447804A5-C2D9-49B6-A3A0-F911B2ABE514}"/>
                  </a:ext>
                </a:extLst>
              </p:cNvPr>
              <p:cNvGrpSpPr/>
              <p:nvPr/>
            </p:nvGrpSpPr>
            <p:grpSpPr>
              <a:xfrm>
                <a:off x="7176819" y="605229"/>
                <a:ext cx="1699823" cy="1414272"/>
                <a:chOff x="988478" y="786182"/>
                <a:chExt cx="1255777" cy="1414272"/>
              </a:xfrm>
            </p:grpSpPr>
            <p:sp>
              <p:nvSpPr>
                <p:cNvPr id="86" name="직사각형 85">
                  <a:extLst>
                    <a:ext uri="{FF2B5EF4-FFF2-40B4-BE49-F238E27FC236}">
                      <a16:creationId xmlns:a16="http://schemas.microsoft.com/office/drawing/2014/main" id="{74402B79-1408-431A-A8A5-48F4068ECBE5}"/>
                    </a:ext>
                  </a:extLst>
                </p:cNvPr>
                <p:cNvSpPr/>
                <p:nvPr/>
              </p:nvSpPr>
              <p:spPr>
                <a:xfrm>
                  <a:off x="988478" y="786182"/>
                  <a:ext cx="1255776" cy="141427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00" b="1">
                    <a:latin typeface="+mj-ea"/>
                    <a:ea typeface="+mj-ea"/>
                  </a:endParaRPr>
                </a:p>
              </p:txBody>
            </p:sp>
            <p:cxnSp>
              <p:nvCxnSpPr>
                <p:cNvPr id="87" name="직선 연결선 86">
                  <a:extLst>
                    <a:ext uri="{FF2B5EF4-FFF2-40B4-BE49-F238E27FC236}">
                      <a16:creationId xmlns:a16="http://schemas.microsoft.com/office/drawing/2014/main" id="{92FC7814-283B-44E5-857E-4F71EE27B1CE}"/>
                    </a:ext>
                  </a:extLst>
                </p:cNvPr>
                <p:cNvCxnSpPr/>
                <p:nvPr/>
              </p:nvCxnSpPr>
              <p:spPr>
                <a:xfrm>
                  <a:off x="988478" y="1109270"/>
                  <a:ext cx="1255777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DC3806D5-2FB0-4707-88D8-0ECEA269E701}"/>
                  </a:ext>
                </a:extLst>
              </p:cNvPr>
              <p:cNvSpPr txBox="1"/>
              <p:nvPr/>
            </p:nvSpPr>
            <p:spPr>
              <a:xfrm>
                <a:off x="7355577" y="626890"/>
                <a:ext cx="1383828" cy="3034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00" b="1" dirty="0">
                    <a:latin typeface="+mj-ea"/>
                    <a:ea typeface="+mj-ea"/>
                  </a:rPr>
                  <a:t>Client (App)</a:t>
                </a:r>
                <a:endParaRPr lang="ko-KR" altLang="en-US" sz="1000" b="1" dirty="0">
                  <a:latin typeface="+mj-ea"/>
                  <a:ea typeface="+mj-ea"/>
                </a:endParaRPr>
              </a:p>
            </p:txBody>
          </p:sp>
        </p:grpSp>
        <p:cxnSp>
          <p:nvCxnSpPr>
            <p:cNvPr id="59" name="직선 화살표 연결선 58">
              <a:extLst>
                <a:ext uri="{FF2B5EF4-FFF2-40B4-BE49-F238E27FC236}">
                  <a16:creationId xmlns:a16="http://schemas.microsoft.com/office/drawing/2014/main" id="{6487EA66-A0BD-4EFC-8096-B91B2DF5E344}"/>
                </a:ext>
              </a:extLst>
            </p:cNvPr>
            <p:cNvCxnSpPr>
              <a:cxnSpLocks/>
            </p:cNvCxnSpPr>
            <p:nvPr/>
          </p:nvCxnSpPr>
          <p:spPr>
            <a:xfrm>
              <a:off x="1652635" y="1842412"/>
              <a:ext cx="1510024" cy="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화살표 연결선 59">
              <a:extLst>
                <a:ext uri="{FF2B5EF4-FFF2-40B4-BE49-F238E27FC236}">
                  <a16:creationId xmlns:a16="http://schemas.microsoft.com/office/drawing/2014/main" id="{B574B911-B7FD-4CBA-BF97-B5CD01004D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52633" y="2141050"/>
              <a:ext cx="151002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19F1E0B3-15A2-4057-B537-EBE871E43242}"/>
                </a:ext>
              </a:extLst>
            </p:cNvPr>
            <p:cNvSpPr txBox="1"/>
            <p:nvPr/>
          </p:nvSpPr>
          <p:spPr>
            <a:xfrm>
              <a:off x="1921656" y="2193369"/>
              <a:ext cx="90441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b="1" dirty="0">
                  <a:latin typeface="+mj-ea"/>
                  <a:ea typeface="+mj-ea"/>
                </a:rPr>
                <a:t>데이터</a:t>
              </a:r>
              <a:r>
                <a:rPr lang="en-US" altLang="ko-KR" sz="1000" b="1" dirty="0">
                  <a:latin typeface="+mj-ea"/>
                  <a:ea typeface="+mj-ea"/>
                </a:rPr>
                <a:t>, </a:t>
              </a:r>
              <a:r>
                <a:rPr lang="ko-KR" altLang="en-US" sz="1000" b="1" dirty="0">
                  <a:latin typeface="+mj-ea"/>
                  <a:ea typeface="+mj-ea"/>
                </a:rPr>
                <a:t>영상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900282DF-D07A-40EE-9EA0-0A22C367A6A4}"/>
                </a:ext>
              </a:extLst>
            </p:cNvPr>
            <p:cNvSpPr txBox="1"/>
            <p:nvPr/>
          </p:nvSpPr>
          <p:spPr>
            <a:xfrm>
              <a:off x="1946111" y="1611430"/>
              <a:ext cx="87075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b="1" dirty="0">
                  <a:latin typeface="+mj-ea"/>
                  <a:ea typeface="+mj-ea"/>
                </a:rPr>
                <a:t>컨트롤 정보</a:t>
              </a:r>
            </a:p>
          </p:txBody>
        </p:sp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2DEFF7CA-3DA9-4B36-9151-7401A1173F45}"/>
                </a:ext>
              </a:extLst>
            </p:cNvPr>
            <p:cNvGrpSpPr/>
            <p:nvPr/>
          </p:nvGrpSpPr>
          <p:grpSpPr>
            <a:xfrm>
              <a:off x="2953103" y="4157140"/>
              <a:ext cx="1623753" cy="738916"/>
              <a:chOff x="8982272" y="3494254"/>
              <a:chExt cx="2380075" cy="1120224"/>
            </a:xfrm>
          </p:grpSpPr>
          <p:sp>
            <p:nvSpPr>
              <p:cNvPr id="82" name="순서도: 자기 디스크 81">
                <a:extLst>
                  <a:ext uri="{FF2B5EF4-FFF2-40B4-BE49-F238E27FC236}">
                    <a16:creationId xmlns:a16="http://schemas.microsoft.com/office/drawing/2014/main" id="{3D8F1E46-9296-47A3-AE43-A915E85192F2}"/>
                  </a:ext>
                </a:extLst>
              </p:cNvPr>
              <p:cNvSpPr/>
              <p:nvPr/>
            </p:nvSpPr>
            <p:spPr>
              <a:xfrm>
                <a:off x="8982272" y="3494254"/>
                <a:ext cx="2380075" cy="1120224"/>
              </a:xfrm>
              <a:prstGeom prst="flowChartMagneticDisk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 dirty="0">
                    <a:solidFill>
                      <a:schemeClr val="tx1"/>
                    </a:solidFill>
                    <a:latin typeface="+mj-ea"/>
                    <a:ea typeface="+mj-ea"/>
                  </a:rPr>
                  <a:t>MySQL</a:t>
                </a:r>
                <a:endParaRPr lang="ko-KR" altLang="en-US" sz="1000" b="1" dirty="0">
                  <a:solidFill>
                    <a:schemeClr val="tx1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8C43B1D9-8941-4908-8542-E5768C320996}"/>
                  </a:ext>
                </a:extLst>
              </p:cNvPr>
              <p:cNvSpPr txBox="1"/>
              <p:nvPr/>
            </p:nvSpPr>
            <p:spPr>
              <a:xfrm>
                <a:off x="9907545" y="3496815"/>
                <a:ext cx="531494" cy="3732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00" b="1" dirty="0">
                    <a:latin typeface="+mj-ea"/>
                    <a:ea typeface="+mj-ea"/>
                  </a:rPr>
                  <a:t>DB</a:t>
                </a:r>
                <a:endParaRPr lang="ko-KR" altLang="en-US" sz="1000" b="1" dirty="0">
                  <a:latin typeface="+mj-ea"/>
                  <a:ea typeface="+mj-ea"/>
                </a:endParaRPr>
              </a:p>
            </p:txBody>
          </p:sp>
        </p:grpSp>
        <p:cxnSp>
          <p:nvCxnSpPr>
            <p:cNvPr id="64" name="직선 화살표 연결선 63">
              <a:extLst>
                <a:ext uri="{FF2B5EF4-FFF2-40B4-BE49-F238E27FC236}">
                  <a16:creationId xmlns:a16="http://schemas.microsoft.com/office/drawing/2014/main" id="{18E57148-9A39-4199-89DC-D5A690804495}"/>
                </a:ext>
              </a:extLst>
            </p:cNvPr>
            <p:cNvCxnSpPr>
              <a:cxnSpLocks/>
            </p:cNvCxnSpPr>
            <p:nvPr/>
          </p:nvCxnSpPr>
          <p:spPr>
            <a:xfrm>
              <a:off x="3912823" y="3626237"/>
              <a:ext cx="0" cy="53090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화살표 연결선 64">
              <a:extLst>
                <a:ext uri="{FF2B5EF4-FFF2-40B4-BE49-F238E27FC236}">
                  <a16:creationId xmlns:a16="http://schemas.microsoft.com/office/drawing/2014/main" id="{F67BDBF3-1DC9-427C-BD1D-2E6219C2D1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01764" y="3626237"/>
              <a:ext cx="0" cy="50916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5183286A-5708-4C92-822B-B35D7E574E61}"/>
                </a:ext>
              </a:extLst>
            </p:cNvPr>
            <p:cNvSpPr/>
            <p:nvPr/>
          </p:nvSpPr>
          <p:spPr>
            <a:xfrm>
              <a:off x="5859261" y="4132752"/>
              <a:ext cx="1093202" cy="3498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>
                  <a:solidFill>
                    <a:schemeClr val="tx1"/>
                  </a:solidFill>
                  <a:latin typeface="+mj-ea"/>
                  <a:ea typeface="+mj-ea"/>
                </a:rPr>
                <a:t>비접촉식 </a:t>
              </a:r>
              <a:endParaRPr lang="en-US" altLang="ko-KR" sz="1000" b="1" dirty="0">
                <a:solidFill>
                  <a:schemeClr val="tx1"/>
                </a:solidFill>
                <a:latin typeface="+mj-ea"/>
                <a:ea typeface="+mj-ea"/>
              </a:endParaRPr>
            </a:p>
            <a:p>
              <a:pPr algn="ctr"/>
              <a:r>
                <a:rPr lang="ko-KR" altLang="en-US" sz="1000" b="1" dirty="0">
                  <a:solidFill>
                    <a:schemeClr val="tx1"/>
                  </a:solidFill>
                  <a:latin typeface="+mj-ea"/>
                  <a:ea typeface="+mj-ea"/>
                </a:rPr>
                <a:t>온도계</a:t>
              </a: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6E1612FC-FBAB-426D-9B2C-DF9053F4E15F}"/>
                </a:ext>
              </a:extLst>
            </p:cNvPr>
            <p:cNvSpPr/>
            <p:nvPr/>
          </p:nvSpPr>
          <p:spPr>
            <a:xfrm>
              <a:off x="4576856" y="2865734"/>
              <a:ext cx="567849" cy="3498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>
                  <a:solidFill>
                    <a:schemeClr val="tx1"/>
                  </a:solidFill>
                  <a:latin typeface="+mj-ea"/>
                  <a:ea typeface="+mj-ea"/>
                </a:rPr>
                <a:t>카메라</a:t>
              </a: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480B6959-90C5-4313-BFF4-5602AE561751}"/>
                </a:ext>
              </a:extLst>
            </p:cNvPr>
            <p:cNvSpPr/>
            <p:nvPr/>
          </p:nvSpPr>
          <p:spPr>
            <a:xfrm>
              <a:off x="4631301" y="3796324"/>
              <a:ext cx="1093202" cy="3498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>
                  <a:solidFill>
                    <a:schemeClr val="tx1"/>
                  </a:solidFill>
                  <a:latin typeface="+mj-ea"/>
                  <a:ea typeface="+mj-ea"/>
                </a:rPr>
                <a:t>스피커</a:t>
              </a:r>
            </a:p>
          </p:txBody>
        </p:sp>
        <p:cxnSp>
          <p:nvCxnSpPr>
            <p:cNvPr id="69" name="연결선: 꺾임 141">
              <a:extLst>
                <a:ext uri="{FF2B5EF4-FFF2-40B4-BE49-F238E27FC236}">
                  <a16:creationId xmlns:a16="http://schemas.microsoft.com/office/drawing/2014/main" id="{B1565163-4503-45B6-BF30-05C1D1A0B815}"/>
                </a:ext>
              </a:extLst>
            </p:cNvPr>
            <p:cNvCxnSpPr>
              <a:cxnSpLocks/>
              <a:endCxn id="68" idx="1"/>
            </p:cNvCxnSpPr>
            <p:nvPr/>
          </p:nvCxnSpPr>
          <p:spPr>
            <a:xfrm rot="16200000" flipH="1">
              <a:off x="4361354" y="3701290"/>
              <a:ext cx="358188" cy="181705"/>
            </a:xfrm>
            <a:prstGeom prst="bentConnector2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BDFAB43D-814C-441E-B13B-490C5BAC6BEF}"/>
                </a:ext>
              </a:extLst>
            </p:cNvPr>
            <p:cNvSpPr txBox="1"/>
            <p:nvPr/>
          </p:nvSpPr>
          <p:spPr>
            <a:xfrm>
              <a:off x="542802" y="2045851"/>
              <a:ext cx="105509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b="1" dirty="0">
                  <a:latin typeface="+mj-ea"/>
                  <a:ea typeface="+mj-ea"/>
                </a:rPr>
                <a:t>안드로이드 </a:t>
              </a:r>
              <a:r>
                <a:rPr lang="en-US" altLang="ko-KR" sz="1000" b="1" dirty="0">
                  <a:latin typeface="+mj-ea"/>
                  <a:ea typeface="+mj-ea"/>
                </a:rPr>
                <a:t>Pie</a:t>
              </a:r>
              <a:endParaRPr lang="ko-KR" altLang="en-US" sz="1000" b="1" dirty="0">
                <a:latin typeface="+mj-ea"/>
                <a:ea typeface="+mj-ea"/>
              </a:endParaRPr>
            </a:p>
          </p:txBody>
        </p:sp>
        <p:cxnSp>
          <p:nvCxnSpPr>
            <p:cNvPr id="71" name="연결선: 꺾임 32">
              <a:extLst>
                <a:ext uri="{FF2B5EF4-FFF2-40B4-BE49-F238E27FC236}">
                  <a16:creationId xmlns:a16="http://schemas.microsoft.com/office/drawing/2014/main" id="{FB6BDA8E-D021-4642-9DC4-667F31F9BC49}"/>
                </a:ext>
              </a:extLst>
            </p:cNvPr>
            <p:cNvCxnSpPr>
              <a:cxnSpLocks/>
              <a:endCxn id="66" idx="0"/>
            </p:cNvCxnSpPr>
            <p:nvPr/>
          </p:nvCxnSpPr>
          <p:spPr>
            <a:xfrm rot="5400000">
              <a:off x="6152683" y="3651388"/>
              <a:ext cx="734544" cy="228185"/>
            </a:xfrm>
            <a:prstGeom prst="bentConnector3">
              <a:avLst>
                <a:gd name="adj1" fmla="val 1373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2" name="그룹 71"/>
            <p:cNvGrpSpPr/>
            <p:nvPr/>
          </p:nvGrpSpPr>
          <p:grpSpPr>
            <a:xfrm>
              <a:off x="3272322" y="1661729"/>
              <a:ext cx="1178834" cy="835284"/>
              <a:chOff x="2193386" y="3104905"/>
              <a:chExt cx="1178834" cy="835284"/>
            </a:xfrm>
          </p:grpSpPr>
          <p:sp>
            <p:nvSpPr>
              <p:cNvPr id="78" name="직사각형 77">
                <a:extLst>
                  <a:ext uri="{FF2B5EF4-FFF2-40B4-BE49-F238E27FC236}">
                    <a16:creationId xmlns:a16="http://schemas.microsoft.com/office/drawing/2014/main" id="{EA8553A1-F613-4460-A253-3303E5B54B8A}"/>
                  </a:ext>
                </a:extLst>
              </p:cNvPr>
              <p:cNvSpPr/>
              <p:nvPr/>
            </p:nvSpPr>
            <p:spPr>
              <a:xfrm>
                <a:off x="2202181" y="3104905"/>
                <a:ext cx="1168477" cy="83528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b="1">
                  <a:latin typeface="+mj-ea"/>
                  <a:ea typeface="+mj-ea"/>
                </a:endParaRPr>
              </a:p>
            </p:txBody>
          </p: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D3EF6CAB-5FE1-4DAA-AC42-2F9E5A4A808A}"/>
                  </a:ext>
                </a:extLst>
              </p:cNvPr>
              <p:cNvSpPr txBox="1"/>
              <p:nvPr/>
            </p:nvSpPr>
            <p:spPr>
              <a:xfrm>
                <a:off x="2278872" y="3535916"/>
                <a:ext cx="793807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altLang="ko-KR" sz="1000" b="1" dirty="0" err="1" smtClean="0">
                    <a:latin typeface="+mj-ea"/>
                    <a:ea typeface="+mj-ea"/>
                  </a:rPr>
                  <a:t>nodeJS</a:t>
                </a:r>
                <a:endParaRPr lang="ko-KR" altLang="en-US" sz="1000" b="1" dirty="0">
                  <a:latin typeface="+mj-ea"/>
                  <a:ea typeface="+mj-ea"/>
                </a:endParaRPr>
              </a:p>
            </p:txBody>
          </p:sp>
          <p:cxnSp>
            <p:nvCxnSpPr>
              <p:cNvPr id="80" name="직선 연결선 79">
                <a:extLst>
                  <a:ext uri="{FF2B5EF4-FFF2-40B4-BE49-F238E27FC236}">
                    <a16:creationId xmlns:a16="http://schemas.microsoft.com/office/drawing/2014/main" id="{2AD30D11-EEF7-48DC-A1F2-CB82B2D9993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93386" y="3404095"/>
                <a:ext cx="1159936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97042071-02D5-449E-AE00-165EAC1FAF65}"/>
                  </a:ext>
                </a:extLst>
              </p:cNvPr>
              <p:cNvSpPr txBox="1"/>
              <p:nvPr/>
            </p:nvSpPr>
            <p:spPr>
              <a:xfrm>
                <a:off x="2200104" y="3142807"/>
                <a:ext cx="117211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b="1" dirty="0" smtClean="0">
                    <a:latin typeface="+mj-ea"/>
                    <a:ea typeface="+mj-ea"/>
                  </a:rPr>
                  <a:t>데이터 전송 서버</a:t>
                </a:r>
                <a:endParaRPr lang="ko-KR" altLang="en-US" sz="1000" b="1" dirty="0">
                  <a:latin typeface="+mj-ea"/>
                  <a:ea typeface="+mj-ea"/>
                </a:endParaRPr>
              </a:p>
            </p:txBody>
          </p:sp>
        </p:grpSp>
        <p:grpSp>
          <p:nvGrpSpPr>
            <p:cNvPr id="73" name="그룹 72"/>
            <p:cNvGrpSpPr/>
            <p:nvPr/>
          </p:nvGrpSpPr>
          <p:grpSpPr>
            <a:xfrm>
              <a:off x="3272322" y="2628625"/>
              <a:ext cx="1177272" cy="835286"/>
              <a:chOff x="2193386" y="3104905"/>
              <a:chExt cx="1015510" cy="835286"/>
            </a:xfrm>
          </p:grpSpPr>
          <p:sp>
            <p:nvSpPr>
              <p:cNvPr id="74" name="직사각형 73">
                <a:extLst>
                  <a:ext uri="{FF2B5EF4-FFF2-40B4-BE49-F238E27FC236}">
                    <a16:creationId xmlns:a16="http://schemas.microsoft.com/office/drawing/2014/main" id="{EA8553A1-F613-4460-A253-3303E5B54B8A}"/>
                  </a:ext>
                </a:extLst>
              </p:cNvPr>
              <p:cNvSpPr/>
              <p:nvPr/>
            </p:nvSpPr>
            <p:spPr>
              <a:xfrm>
                <a:off x="2202182" y="3104905"/>
                <a:ext cx="1006714" cy="83528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b="1">
                  <a:latin typeface="+mj-ea"/>
                  <a:ea typeface="+mj-ea"/>
                </a:endParaRPr>
              </a:p>
            </p:txBody>
          </p: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D3EF6CAB-5FE1-4DAA-AC42-2F9E5A4A808A}"/>
                  </a:ext>
                </a:extLst>
              </p:cNvPr>
              <p:cNvSpPr txBox="1"/>
              <p:nvPr/>
            </p:nvSpPr>
            <p:spPr>
              <a:xfrm>
                <a:off x="2278872" y="3535916"/>
                <a:ext cx="676788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altLang="ko-KR" sz="1000" b="1" dirty="0" smtClean="0">
                    <a:latin typeface="+mj-ea"/>
                    <a:ea typeface="+mj-ea"/>
                  </a:rPr>
                  <a:t>UV4L</a:t>
                </a:r>
                <a:endParaRPr lang="en-US" altLang="ko-KR" sz="1000" b="1" dirty="0">
                  <a:latin typeface="+mj-ea"/>
                  <a:ea typeface="+mj-ea"/>
                </a:endParaRPr>
              </a:p>
            </p:txBody>
          </p:sp>
          <p:cxnSp>
            <p:nvCxnSpPr>
              <p:cNvPr id="76" name="직선 연결선 75">
                <a:extLst>
                  <a:ext uri="{FF2B5EF4-FFF2-40B4-BE49-F238E27FC236}">
                    <a16:creationId xmlns:a16="http://schemas.microsoft.com/office/drawing/2014/main" id="{2AD30D11-EEF7-48DC-A1F2-CB82B2D9993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93386" y="3404095"/>
                <a:ext cx="1015510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97042071-02D5-449E-AE00-165EAC1FAF65}"/>
                  </a:ext>
                </a:extLst>
              </p:cNvPr>
              <p:cNvSpPr txBox="1"/>
              <p:nvPr/>
            </p:nvSpPr>
            <p:spPr>
              <a:xfrm>
                <a:off x="2283476" y="3159160"/>
                <a:ext cx="86172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b="1" smtClean="0">
                    <a:latin typeface="+mj-ea"/>
                    <a:ea typeface="+mj-ea"/>
                  </a:rPr>
                  <a:t>스트리밍 </a:t>
                </a:r>
                <a:r>
                  <a:rPr lang="ko-KR" altLang="en-US" sz="1000" b="1" dirty="0" smtClean="0">
                    <a:latin typeface="+mj-ea"/>
                    <a:ea typeface="+mj-ea"/>
                  </a:rPr>
                  <a:t>서버</a:t>
                </a:r>
                <a:endParaRPr lang="ko-KR" altLang="en-US" sz="1000" b="1" dirty="0">
                  <a:latin typeface="+mj-ea"/>
                  <a:ea typeface="+mj-ea"/>
                </a:endParaRPr>
              </a:p>
            </p:txBody>
          </p:sp>
        </p:grpSp>
      </p:grpSp>
      <p:sp>
        <p:nvSpPr>
          <p:cNvPr id="127" name="TextBox 126"/>
          <p:cNvSpPr txBox="1"/>
          <p:nvPr/>
        </p:nvSpPr>
        <p:spPr>
          <a:xfrm>
            <a:off x="8865557" y="4879201"/>
            <a:ext cx="3097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11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06402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23528" y="267494"/>
            <a:ext cx="8496944" cy="4680520"/>
          </a:xfrm>
          <a:prstGeom prst="rect">
            <a:avLst/>
          </a:prstGeom>
          <a:solidFill>
            <a:schemeClr val="bg1"/>
          </a:solidFill>
          <a:ln w="76200">
            <a:solidFill>
              <a:srgbClr val="6455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9552" y="411510"/>
            <a:ext cx="54264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개발환경 및 개발전략</a:t>
            </a:r>
            <a:r>
              <a:rPr lang="en-US" altLang="ko-KR" sz="2400" dirty="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(1/4) : </a:t>
            </a:r>
            <a:r>
              <a:rPr lang="ko-KR" altLang="en-US" sz="2400" dirty="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하드웨어</a:t>
            </a:r>
            <a:endParaRPr lang="en-US" altLang="ko-KR" sz="2400" dirty="0" smtClean="0">
              <a:solidFill>
                <a:srgbClr val="81A78F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grpSp>
        <p:nvGrpSpPr>
          <p:cNvPr id="31" name="그룹 30"/>
          <p:cNvGrpSpPr/>
          <p:nvPr/>
        </p:nvGrpSpPr>
        <p:grpSpPr>
          <a:xfrm>
            <a:off x="755576" y="1131590"/>
            <a:ext cx="5688632" cy="3024336"/>
            <a:chOff x="1413787" y="1217145"/>
            <a:chExt cx="6894039" cy="3386898"/>
          </a:xfrm>
        </p:grpSpPr>
        <p:grpSp>
          <p:nvGrpSpPr>
            <p:cNvPr id="3" name="그룹 2"/>
            <p:cNvGrpSpPr/>
            <p:nvPr/>
          </p:nvGrpSpPr>
          <p:grpSpPr>
            <a:xfrm>
              <a:off x="1413787" y="1217145"/>
              <a:ext cx="6894039" cy="3386898"/>
              <a:chOff x="153005" y="47809"/>
              <a:chExt cx="11318497" cy="6702928"/>
            </a:xfrm>
          </p:grpSpPr>
          <p:grpSp>
            <p:nvGrpSpPr>
              <p:cNvPr id="4" name="그룹 3">
                <a:extLst>
                  <a:ext uri="{FF2B5EF4-FFF2-40B4-BE49-F238E27FC236}">
                    <a16:creationId xmlns:a16="http://schemas.microsoft.com/office/drawing/2014/main" id="{BE946F6A-0BAF-4919-B20D-C7C90FC45485}"/>
                  </a:ext>
                </a:extLst>
              </p:cNvPr>
              <p:cNvGrpSpPr/>
              <p:nvPr/>
            </p:nvGrpSpPr>
            <p:grpSpPr>
              <a:xfrm>
                <a:off x="1092580" y="54840"/>
                <a:ext cx="2573621" cy="2329499"/>
                <a:chOff x="282343" y="581732"/>
                <a:chExt cx="2798368" cy="2574979"/>
              </a:xfrm>
            </p:grpSpPr>
            <p:pic>
              <p:nvPicPr>
                <p:cNvPr id="5" name="그림 4">
                  <a:extLst>
                    <a:ext uri="{FF2B5EF4-FFF2-40B4-BE49-F238E27FC236}">
                      <a16:creationId xmlns:a16="http://schemas.microsoft.com/office/drawing/2014/main" id="{3C95FCBB-4129-465B-A1B8-8C05E2C28F6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82343" y="581732"/>
                  <a:ext cx="2798368" cy="2085964"/>
                </a:xfrm>
                <a:prstGeom prst="rect">
                  <a:avLst/>
                </a:prstGeom>
              </p:spPr>
            </p:pic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51376BAC-9F1B-41AE-B947-95ABD76DD33A}"/>
                    </a:ext>
                  </a:extLst>
                </p:cNvPr>
                <p:cNvSpPr txBox="1"/>
                <p:nvPr/>
              </p:nvSpPr>
              <p:spPr>
                <a:xfrm>
                  <a:off x="863923" y="2628898"/>
                  <a:ext cx="1752019" cy="52781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800" dirty="0" err="1">
                      <a:latin typeface="a가을소풍M" panose="02020600000000000000" pitchFamily="18" charset="-127"/>
                      <a:ea typeface="a가을소풍M" panose="02020600000000000000" pitchFamily="18" charset="-127"/>
                    </a:rPr>
                    <a:t>아두이노</a:t>
                  </a:r>
                  <a:r>
                    <a:rPr lang="ko-KR" altLang="en-US" sz="800" dirty="0">
                      <a:latin typeface="a가을소풍M" panose="02020600000000000000" pitchFamily="18" charset="-127"/>
                      <a:ea typeface="a가을소풍M" panose="02020600000000000000" pitchFamily="18" charset="-127"/>
                    </a:rPr>
                    <a:t> </a:t>
                  </a:r>
                  <a:r>
                    <a:rPr lang="en-US" altLang="ko-KR" sz="800" dirty="0" err="1">
                      <a:latin typeface="a가을소풍M" panose="02020600000000000000" pitchFamily="18" charset="-127"/>
                      <a:ea typeface="a가을소풍M" panose="02020600000000000000" pitchFamily="18" charset="-127"/>
                    </a:rPr>
                    <a:t>uno</a:t>
                  </a:r>
                  <a:endParaRPr lang="ko-KR" altLang="en-US" sz="800" dirty="0">
                    <a:latin typeface="a가을소풍M" panose="02020600000000000000" pitchFamily="18" charset="-127"/>
                    <a:ea typeface="a가을소풍M" panose="02020600000000000000" pitchFamily="18" charset="-127"/>
                  </a:endParaRPr>
                </a:p>
              </p:txBody>
            </p:sp>
          </p:grpSp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FF1D1743-CEE5-47CE-9A96-34477814B50F}"/>
                  </a:ext>
                </a:extLst>
              </p:cNvPr>
              <p:cNvGrpSpPr/>
              <p:nvPr/>
            </p:nvGrpSpPr>
            <p:grpSpPr>
              <a:xfrm>
                <a:off x="153005" y="2346192"/>
                <a:ext cx="4320540" cy="4404545"/>
                <a:chOff x="3253740" y="0"/>
                <a:chExt cx="5684520" cy="5502137"/>
              </a:xfrm>
            </p:grpSpPr>
            <p:pic>
              <p:nvPicPr>
                <p:cNvPr id="9" name="그림 8">
                  <a:extLst>
                    <a:ext uri="{FF2B5EF4-FFF2-40B4-BE49-F238E27FC236}">
                      <a16:creationId xmlns:a16="http://schemas.microsoft.com/office/drawing/2014/main" id="{89A4D7FD-300F-4E67-963B-A41A0419562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614327" y="281671"/>
                  <a:ext cx="2310191" cy="1774227"/>
                </a:xfrm>
                <a:prstGeom prst="rect">
                  <a:avLst/>
                </a:prstGeom>
              </p:spPr>
            </p:pic>
            <p:pic>
              <p:nvPicPr>
                <p:cNvPr id="10" name="Picture 2">
                  <a:extLst>
                    <a:ext uri="{FF2B5EF4-FFF2-40B4-BE49-F238E27FC236}">
                      <a16:creationId xmlns:a16="http://schemas.microsoft.com/office/drawing/2014/main" id="{7A536B45-C817-470F-9E89-DE8C47A6C09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704770" y="2853045"/>
                  <a:ext cx="2120236" cy="212023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" name="Picture 4" descr="서보모터에 대한 이미지 검색결과">
                  <a:extLst>
                    <a:ext uri="{FF2B5EF4-FFF2-40B4-BE49-F238E27FC236}">
                      <a16:creationId xmlns:a16="http://schemas.microsoft.com/office/drawing/2014/main" id="{F6245DDE-D907-489B-8912-18F8A94B301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414644" y="0"/>
                  <a:ext cx="2346960" cy="23469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2" name="Picture 6">
                  <a:extLst>
                    <a:ext uri="{FF2B5EF4-FFF2-40B4-BE49-F238E27FC236}">
                      <a16:creationId xmlns:a16="http://schemas.microsoft.com/office/drawing/2014/main" id="{D498E726-CB05-447B-B0BC-E0167A95D5E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696985" y="2945722"/>
                  <a:ext cx="1905000" cy="19050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F7A612BB-0FF1-468E-BF17-7785FFC8E9B3}"/>
                    </a:ext>
                  </a:extLst>
                </p:cNvPr>
                <p:cNvSpPr txBox="1"/>
                <p:nvPr/>
              </p:nvSpPr>
              <p:spPr>
                <a:xfrm>
                  <a:off x="6366992" y="4761512"/>
                  <a:ext cx="2394613" cy="59648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800" dirty="0">
                      <a:latin typeface="a가을소풍M" panose="02020600000000000000" pitchFamily="18" charset="-127"/>
                      <a:ea typeface="a가을소풍M" panose="02020600000000000000" pitchFamily="18" charset="-127"/>
                    </a:rPr>
                    <a:t>7smd RGB LED</a:t>
                  </a:r>
                  <a:endParaRPr lang="ko-KR" altLang="en-US" sz="800" dirty="0">
                    <a:latin typeface="a가을소풍M" panose="02020600000000000000" pitchFamily="18" charset="-127"/>
                    <a:ea typeface="a가을소풍M" panose="02020600000000000000" pitchFamily="18" charset="-127"/>
                  </a:endParaRPr>
                </a:p>
              </p:txBody>
            </p:sp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CA65AFCC-F16F-48BB-B9C6-CEE790D84B0F}"/>
                    </a:ext>
                  </a:extLst>
                </p:cNvPr>
                <p:cNvSpPr txBox="1"/>
                <p:nvPr/>
              </p:nvSpPr>
              <p:spPr>
                <a:xfrm>
                  <a:off x="3955981" y="4781161"/>
                  <a:ext cx="1617815" cy="59648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800" dirty="0">
                      <a:latin typeface="a가을소풍M" panose="02020600000000000000" pitchFamily="18" charset="-127"/>
                      <a:ea typeface="a가을소풍M" panose="02020600000000000000" pitchFamily="18" charset="-127"/>
                    </a:rPr>
                    <a:t>먼지센서</a:t>
                  </a:r>
                </a:p>
              </p:txBody>
            </p:sp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716AE3EF-22C3-485A-B800-7A44E9CDFB5C}"/>
                    </a:ext>
                  </a:extLst>
                </p:cNvPr>
                <p:cNvSpPr txBox="1"/>
                <p:nvPr/>
              </p:nvSpPr>
              <p:spPr>
                <a:xfrm>
                  <a:off x="3896554" y="2219744"/>
                  <a:ext cx="1897587" cy="59648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800" dirty="0" err="1">
                      <a:latin typeface="a가을소풍M" panose="02020600000000000000" pitchFamily="18" charset="-127"/>
                      <a:ea typeface="a가을소풍M" panose="02020600000000000000" pitchFamily="18" charset="-127"/>
                    </a:rPr>
                    <a:t>온습도</a:t>
                  </a:r>
                  <a:r>
                    <a:rPr lang="ko-KR" altLang="en-US" sz="800" dirty="0">
                      <a:latin typeface="a가을소풍M" panose="02020600000000000000" pitchFamily="18" charset="-127"/>
                      <a:ea typeface="a가을소풍M" panose="02020600000000000000" pitchFamily="18" charset="-127"/>
                    </a:rPr>
                    <a:t> 센서</a:t>
                  </a:r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642C7C84-EE5E-46D2-80A8-C94820A7E2FD}"/>
                    </a:ext>
                  </a:extLst>
                </p:cNvPr>
                <p:cNvSpPr txBox="1"/>
                <p:nvPr/>
              </p:nvSpPr>
              <p:spPr>
                <a:xfrm>
                  <a:off x="6833720" y="2134431"/>
                  <a:ext cx="1515720" cy="59648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800" dirty="0" err="1">
                      <a:latin typeface="a가을소풍M" panose="02020600000000000000" pitchFamily="18" charset="-127"/>
                      <a:ea typeface="a가을소풍M" panose="02020600000000000000" pitchFamily="18" charset="-127"/>
                    </a:rPr>
                    <a:t>서보모터</a:t>
                  </a:r>
                  <a:endParaRPr lang="ko-KR" altLang="en-US" sz="800" dirty="0">
                    <a:latin typeface="a가을소풍M" panose="02020600000000000000" pitchFamily="18" charset="-127"/>
                    <a:ea typeface="a가을소풍M" panose="02020600000000000000" pitchFamily="18" charset="-127"/>
                  </a:endParaRPr>
                </a:p>
              </p:txBody>
            </p:sp>
            <p:sp>
              <p:nvSpPr>
                <p:cNvPr id="17" name="직사각형 16">
                  <a:extLst>
                    <a:ext uri="{FF2B5EF4-FFF2-40B4-BE49-F238E27FC236}">
                      <a16:creationId xmlns:a16="http://schemas.microsoft.com/office/drawing/2014/main" id="{2683EDCB-EAE7-4178-A371-C0D58E2F658C}"/>
                    </a:ext>
                  </a:extLst>
                </p:cNvPr>
                <p:cNvSpPr/>
                <p:nvPr/>
              </p:nvSpPr>
              <p:spPr>
                <a:xfrm>
                  <a:off x="3253740" y="129768"/>
                  <a:ext cx="5684520" cy="5372369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latin typeface="a가을소풍M" panose="02020600000000000000" pitchFamily="18" charset="-127"/>
                    <a:ea typeface="a가을소풍M" panose="02020600000000000000" pitchFamily="18" charset="-127"/>
                  </a:endParaRPr>
                </a:p>
              </p:txBody>
            </p:sp>
            <p:cxnSp>
              <p:nvCxnSpPr>
                <p:cNvPr id="18" name="직선 연결선 17">
                  <a:extLst>
                    <a:ext uri="{FF2B5EF4-FFF2-40B4-BE49-F238E27FC236}">
                      <a16:creationId xmlns:a16="http://schemas.microsoft.com/office/drawing/2014/main" id="{4DE198DC-EDBB-432F-8FF9-3309E6AC9688}"/>
                    </a:ext>
                  </a:extLst>
                </p:cNvPr>
                <p:cNvCxnSpPr>
                  <a:stCxn id="17" idx="1"/>
                  <a:endCxn id="17" idx="3"/>
                </p:cNvCxnSpPr>
                <p:nvPr/>
              </p:nvCxnSpPr>
              <p:spPr>
                <a:xfrm>
                  <a:off x="3253740" y="2815953"/>
                  <a:ext cx="5684520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직선 연결선 18">
                  <a:extLst>
                    <a:ext uri="{FF2B5EF4-FFF2-40B4-BE49-F238E27FC236}">
                      <a16:creationId xmlns:a16="http://schemas.microsoft.com/office/drawing/2014/main" id="{DA9FAE29-000E-4D35-B102-4906C1D4AEBB}"/>
                    </a:ext>
                  </a:extLst>
                </p:cNvPr>
                <p:cNvCxnSpPr>
                  <a:cxnSpLocks/>
                  <a:stCxn id="17" idx="2"/>
                  <a:endCxn id="17" idx="0"/>
                </p:cNvCxnSpPr>
                <p:nvPr/>
              </p:nvCxnSpPr>
              <p:spPr>
                <a:xfrm flipV="1">
                  <a:off x="6096000" y="129768"/>
                  <a:ext cx="0" cy="5372369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0" name="연결선: 꺾임 22">
                <a:extLst>
                  <a:ext uri="{FF2B5EF4-FFF2-40B4-BE49-F238E27FC236}">
                    <a16:creationId xmlns:a16="http://schemas.microsoft.com/office/drawing/2014/main" id="{8F21471D-6B81-4846-B6D5-0D6D0739393D}"/>
                  </a:ext>
                </a:extLst>
              </p:cNvPr>
              <p:cNvCxnSpPr>
                <a:cxnSpLocks/>
                <a:endCxn id="5" idx="1"/>
              </p:cNvCxnSpPr>
              <p:nvPr/>
            </p:nvCxnSpPr>
            <p:spPr>
              <a:xfrm rot="5400000" flipH="1" flipV="1">
                <a:off x="73136" y="1421069"/>
                <a:ext cx="1442120" cy="596767"/>
              </a:xfrm>
              <a:prstGeom prst="bentConnector2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1" name="그룹 20">
                <a:extLst>
                  <a:ext uri="{FF2B5EF4-FFF2-40B4-BE49-F238E27FC236}">
                    <a16:creationId xmlns:a16="http://schemas.microsoft.com/office/drawing/2014/main" id="{31D4FBB1-3D71-4393-A2D7-0F0047A281DF}"/>
                  </a:ext>
                </a:extLst>
              </p:cNvPr>
              <p:cNvGrpSpPr/>
              <p:nvPr/>
            </p:nvGrpSpPr>
            <p:grpSpPr>
              <a:xfrm>
                <a:off x="6140019" y="47809"/>
                <a:ext cx="2900333" cy="2345335"/>
                <a:chOff x="7596907" y="54840"/>
                <a:chExt cx="2900333" cy="2345335"/>
              </a:xfrm>
            </p:grpSpPr>
            <p:pic>
              <p:nvPicPr>
                <p:cNvPr id="22" name="Picture 10">
                  <a:extLst>
                    <a:ext uri="{FF2B5EF4-FFF2-40B4-BE49-F238E27FC236}">
                      <a16:creationId xmlns:a16="http://schemas.microsoft.com/office/drawing/2014/main" id="{68078556-A136-4B00-8A08-603A520ADC4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96907" y="54840"/>
                  <a:ext cx="2900333" cy="18871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85B2009A-8165-4094-B479-8A8FC4F83310}"/>
                    </a:ext>
                  </a:extLst>
                </p:cNvPr>
                <p:cNvSpPr txBox="1"/>
                <p:nvPr/>
              </p:nvSpPr>
              <p:spPr>
                <a:xfrm>
                  <a:off x="8263856" y="1922680"/>
                  <a:ext cx="1553898" cy="47749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800" dirty="0" err="1">
                      <a:latin typeface="a가을소풍M" panose="02020600000000000000" pitchFamily="18" charset="-127"/>
                      <a:ea typeface="a가을소풍M" panose="02020600000000000000" pitchFamily="18" charset="-127"/>
                    </a:rPr>
                    <a:t>라즈베리파이</a:t>
                  </a:r>
                  <a:endParaRPr lang="ko-KR" altLang="en-US" sz="800" dirty="0">
                    <a:latin typeface="a가을소풍M" panose="02020600000000000000" pitchFamily="18" charset="-127"/>
                    <a:ea typeface="a가을소풍M" panose="02020600000000000000" pitchFamily="18" charset="-127"/>
                  </a:endParaRPr>
                </a:p>
              </p:txBody>
            </p:sp>
          </p:grpSp>
          <p:cxnSp>
            <p:nvCxnSpPr>
              <p:cNvPr id="24" name="직선 화살표 연결선 23">
                <a:extLst>
                  <a:ext uri="{FF2B5EF4-FFF2-40B4-BE49-F238E27FC236}">
                    <a16:creationId xmlns:a16="http://schemas.microsoft.com/office/drawing/2014/main" id="{60252154-0EFE-4A48-8A77-8B45E8F3A867}"/>
                  </a:ext>
                </a:extLst>
              </p:cNvPr>
              <p:cNvCxnSpPr>
                <a:cxnSpLocks/>
                <a:stCxn id="5" idx="3"/>
                <a:endCxn id="22" idx="1"/>
              </p:cNvCxnSpPr>
              <p:nvPr/>
            </p:nvCxnSpPr>
            <p:spPr>
              <a:xfrm flipV="1">
                <a:off x="3666201" y="991359"/>
                <a:ext cx="2473818" cy="7033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4D8DE67-DC57-442E-A46F-39A5281FF381}"/>
                  </a:ext>
                </a:extLst>
              </p:cNvPr>
              <p:cNvSpPr txBox="1"/>
              <p:nvPr/>
            </p:nvSpPr>
            <p:spPr>
              <a:xfrm>
                <a:off x="4339277" y="1113148"/>
                <a:ext cx="1343395" cy="4774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dirty="0">
                    <a:latin typeface="a가을소풍M" panose="02020600000000000000" pitchFamily="18" charset="-127"/>
                    <a:ea typeface="a가을소풍M" panose="02020600000000000000" pitchFamily="18" charset="-127"/>
                  </a:rPr>
                  <a:t>시리얼통신</a:t>
                </a:r>
                <a:endParaRPr lang="en-US" altLang="ko-KR" sz="800" dirty="0">
                  <a:latin typeface="a가을소풍M" panose="02020600000000000000" pitchFamily="18" charset="-127"/>
                  <a:ea typeface="a가을소풍M" panose="02020600000000000000" pitchFamily="18" charset="-127"/>
                </a:endParaRPr>
              </a:p>
            </p:txBody>
          </p:sp>
          <p:grpSp>
            <p:nvGrpSpPr>
              <p:cNvPr id="26" name="그룹 25">
                <a:extLst>
                  <a:ext uri="{FF2B5EF4-FFF2-40B4-BE49-F238E27FC236}">
                    <a16:creationId xmlns:a16="http://schemas.microsoft.com/office/drawing/2014/main" id="{FC85C25C-4745-4FF0-AE85-F878CCFC9CD4}"/>
                  </a:ext>
                </a:extLst>
              </p:cNvPr>
              <p:cNvGrpSpPr/>
              <p:nvPr/>
            </p:nvGrpSpPr>
            <p:grpSpPr>
              <a:xfrm>
                <a:off x="4465002" y="2652327"/>
                <a:ext cx="6038808" cy="4062409"/>
                <a:chOff x="5848389" y="952074"/>
                <a:chExt cx="6038808" cy="4062409"/>
              </a:xfrm>
            </p:grpSpPr>
            <p:grpSp>
              <p:nvGrpSpPr>
                <p:cNvPr id="27" name="그룹 26">
                  <a:extLst>
                    <a:ext uri="{FF2B5EF4-FFF2-40B4-BE49-F238E27FC236}">
                      <a16:creationId xmlns:a16="http://schemas.microsoft.com/office/drawing/2014/main" id="{1A9790B6-54E5-445A-96CA-1E20C8B01E38}"/>
                    </a:ext>
                  </a:extLst>
                </p:cNvPr>
                <p:cNvGrpSpPr/>
                <p:nvPr/>
              </p:nvGrpSpPr>
              <p:grpSpPr>
                <a:xfrm>
                  <a:off x="8057367" y="2862150"/>
                  <a:ext cx="1993082" cy="2121384"/>
                  <a:chOff x="9008346" y="2506069"/>
                  <a:chExt cx="1993082" cy="2121384"/>
                </a:xfrm>
              </p:grpSpPr>
              <p:pic>
                <p:nvPicPr>
                  <p:cNvPr id="37" name="Picture 12" descr="라즈베리파이 카메라 센서에 대한 이미지 검색결과">
                    <a:extLst>
                      <a:ext uri="{FF2B5EF4-FFF2-40B4-BE49-F238E27FC236}">
                        <a16:creationId xmlns:a16="http://schemas.microsoft.com/office/drawing/2014/main" id="{22B78836-72B3-4EC5-9DEA-5E4D437842F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08346" y="2506069"/>
                    <a:ext cx="1993082" cy="166090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F48206B7-8982-402B-A5DB-0E9E66FD98C3}"/>
                      </a:ext>
                    </a:extLst>
                  </p:cNvPr>
                  <p:cNvSpPr txBox="1"/>
                  <p:nvPr/>
                </p:nvSpPr>
                <p:spPr>
                  <a:xfrm>
                    <a:off x="9245065" y="4149958"/>
                    <a:ext cx="1445457" cy="47749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800" dirty="0">
                        <a:latin typeface="a가을소풍M" panose="02020600000000000000" pitchFamily="18" charset="-127"/>
                        <a:ea typeface="a가을소풍M" panose="02020600000000000000" pitchFamily="18" charset="-127"/>
                      </a:rPr>
                      <a:t>카메라 모듈</a:t>
                    </a:r>
                  </a:p>
                </p:txBody>
              </p:sp>
            </p:grpSp>
            <p:grpSp>
              <p:nvGrpSpPr>
                <p:cNvPr id="28" name="그룹 27">
                  <a:extLst>
                    <a:ext uri="{FF2B5EF4-FFF2-40B4-BE49-F238E27FC236}">
                      <a16:creationId xmlns:a16="http://schemas.microsoft.com/office/drawing/2014/main" id="{14557686-4FE1-4A95-A731-49F80D8D38D0}"/>
                    </a:ext>
                  </a:extLst>
                </p:cNvPr>
                <p:cNvGrpSpPr/>
                <p:nvPr/>
              </p:nvGrpSpPr>
              <p:grpSpPr>
                <a:xfrm>
                  <a:off x="5848389" y="952074"/>
                  <a:ext cx="2025935" cy="1887326"/>
                  <a:chOff x="6646572" y="2887"/>
                  <a:chExt cx="2467973" cy="2177813"/>
                </a:xfrm>
              </p:grpSpPr>
              <p:pic>
                <p:nvPicPr>
                  <p:cNvPr id="35" name="Picture 14">
                    <a:extLst>
                      <a:ext uri="{FF2B5EF4-FFF2-40B4-BE49-F238E27FC236}">
                        <a16:creationId xmlns:a16="http://schemas.microsoft.com/office/drawing/2014/main" id="{93383E8F-284E-4B3D-96BA-F5F5BD95FD1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0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155380" y="2887"/>
                    <a:ext cx="1596083" cy="159608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D77C2D59-51E8-415D-8E23-6697083460A0}"/>
                      </a:ext>
                    </a:extLst>
                  </p:cNvPr>
                  <p:cNvSpPr txBox="1"/>
                  <p:nvPr/>
                </p:nvSpPr>
                <p:spPr>
                  <a:xfrm>
                    <a:off x="6646572" y="1629712"/>
                    <a:ext cx="2467973" cy="55098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800" dirty="0">
                        <a:latin typeface="a가을소풍M" panose="02020600000000000000" pitchFamily="18" charset="-127"/>
                        <a:ea typeface="a가을소풍M" panose="02020600000000000000" pitchFamily="18" charset="-127"/>
                      </a:rPr>
                      <a:t>비접촉식 온도센서</a:t>
                    </a:r>
                  </a:p>
                </p:txBody>
              </p:sp>
            </p:grpSp>
            <p:grpSp>
              <p:nvGrpSpPr>
                <p:cNvPr id="29" name="그룹 28">
                  <a:extLst>
                    <a:ext uri="{FF2B5EF4-FFF2-40B4-BE49-F238E27FC236}">
                      <a16:creationId xmlns:a16="http://schemas.microsoft.com/office/drawing/2014/main" id="{C79F2019-8392-40AC-9ACF-2B153AE111B7}"/>
                    </a:ext>
                  </a:extLst>
                </p:cNvPr>
                <p:cNvGrpSpPr/>
                <p:nvPr/>
              </p:nvGrpSpPr>
              <p:grpSpPr>
                <a:xfrm>
                  <a:off x="10185017" y="2864937"/>
                  <a:ext cx="1532337" cy="2113565"/>
                  <a:chOff x="10185017" y="2806594"/>
                  <a:chExt cx="1532337" cy="2113565"/>
                </a:xfrm>
              </p:grpSpPr>
              <p:pic>
                <p:nvPicPr>
                  <p:cNvPr id="33" name="Picture 18" descr="소형 스피커에 대한 이미지 검색결과">
                    <a:extLst>
                      <a:ext uri="{FF2B5EF4-FFF2-40B4-BE49-F238E27FC236}">
                        <a16:creationId xmlns:a16="http://schemas.microsoft.com/office/drawing/2014/main" id="{0877004E-E4CA-402E-B8CB-65789DC3696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1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0185017" y="2806594"/>
                    <a:ext cx="1532337" cy="153233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4226D1B5-664C-489C-A361-13D2AD0F89F0}"/>
                      </a:ext>
                    </a:extLst>
                  </p:cNvPr>
                  <p:cNvSpPr txBox="1"/>
                  <p:nvPr/>
                </p:nvSpPr>
                <p:spPr>
                  <a:xfrm>
                    <a:off x="10530240" y="4442664"/>
                    <a:ext cx="954281" cy="47749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800" dirty="0">
                        <a:latin typeface="a가을소풍M" panose="02020600000000000000" pitchFamily="18" charset="-127"/>
                        <a:ea typeface="a가을소풍M" panose="02020600000000000000" pitchFamily="18" charset="-127"/>
                      </a:rPr>
                      <a:t>스피커</a:t>
                    </a:r>
                  </a:p>
                </p:txBody>
              </p:sp>
            </p:grpSp>
            <p:sp>
              <p:nvSpPr>
                <p:cNvPr id="30" name="직사각형 29">
                  <a:extLst>
                    <a:ext uri="{FF2B5EF4-FFF2-40B4-BE49-F238E27FC236}">
                      <a16:creationId xmlns:a16="http://schemas.microsoft.com/office/drawing/2014/main" id="{35E23644-8395-4356-A25F-F959914255CB}"/>
                    </a:ext>
                  </a:extLst>
                </p:cNvPr>
                <p:cNvSpPr/>
                <p:nvPr/>
              </p:nvSpPr>
              <p:spPr>
                <a:xfrm>
                  <a:off x="8140139" y="2655217"/>
                  <a:ext cx="3747058" cy="2359266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latin typeface="a가을소풍M" panose="02020600000000000000" pitchFamily="18" charset="-127"/>
                    <a:ea typeface="a가을소풍M" panose="02020600000000000000" pitchFamily="18" charset="-127"/>
                  </a:endParaRPr>
                </a:p>
              </p:txBody>
            </p:sp>
            <p:cxnSp>
              <p:nvCxnSpPr>
                <p:cNvPr id="32" name="직선 연결선 31">
                  <a:extLst>
                    <a:ext uri="{FF2B5EF4-FFF2-40B4-BE49-F238E27FC236}">
                      <a16:creationId xmlns:a16="http://schemas.microsoft.com/office/drawing/2014/main" id="{9368F721-BE65-464C-8BA9-157E602F8CF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984073" y="2655215"/>
                  <a:ext cx="0" cy="2359266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9" name="연결선: 꺾임 70">
                <a:extLst>
                  <a:ext uri="{FF2B5EF4-FFF2-40B4-BE49-F238E27FC236}">
                    <a16:creationId xmlns:a16="http://schemas.microsoft.com/office/drawing/2014/main" id="{3D8949BF-E343-4656-8079-0C88324C936C}"/>
                  </a:ext>
                </a:extLst>
              </p:cNvPr>
              <p:cNvCxnSpPr>
                <a:cxnSpLocks/>
                <a:stCxn id="30" idx="0"/>
                <a:endCxn id="22" idx="3"/>
              </p:cNvCxnSpPr>
              <p:nvPr/>
            </p:nvCxnSpPr>
            <p:spPr>
              <a:xfrm rot="5400000" flipH="1" flipV="1">
                <a:off x="6620016" y="1935131"/>
                <a:ext cx="3364108" cy="1476564"/>
              </a:xfrm>
              <a:prstGeom prst="bentConnector4">
                <a:avLst>
                  <a:gd name="adj1" fmla="val 35976"/>
                  <a:gd name="adj2" fmla="val 115482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40" name="Picture 20" descr="스마트폰 무료 일러스트에 대한 이미지 검색결과">
                <a:extLst>
                  <a:ext uri="{FF2B5EF4-FFF2-40B4-BE49-F238E27FC236}">
                    <a16:creationId xmlns:a16="http://schemas.microsoft.com/office/drawing/2014/main" id="{B2C6134C-D577-4C68-95D4-CC1B647D0FC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611" t="19151" r="32857" b="18118"/>
              <a:stretch/>
            </p:blipFill>
            <p:spPr bwMode="auto">
              <a:xfrm>
                <a:off x="10304666" y="909009"/>
                <a:ext cx="1077110" cy="20150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" name="Picture 22" descr="관련 이미지">
                <a:extLst>
                  <a:ext uri="{FF2B5EF4-FFF2-40B4-BE49-F238E27FC236}">
                    <a16:creationId xmlns:a16="http://schemas.microsoft.com/office/drawing/2014/main" id="{13C9FDAE-761B-4526-9A06-3C2D7A9428B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214939" y="3030656"/>
                <a:ext cx="1256563" cy="5358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BDCF7FE-EF42-4894-B5B8-6F4EDC5AC8E6}"/>
                  </a:ext>
                </a:extLst>
              </p:cNvPr>
              <p:cNvSpPr txBox="1"/>
              <p:nvPr/>
            </p:nvSpPr>
            <p:spPr>
              <a:xfrm>
                <a:off x="9625256" y="1519681"/>
                <a:ext cx="772485" cy="4774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800" dirty="0" smtClean="0">
                    <a:latin typeface="a가을소풍M" panose="02020600000000000000" pitchFamily="18" charset="-127"/>
                    <a:ea typeface="a가을소풍M" panose="02020600000000000000" pitchFamily="18" charset="-127"/>
                  </a:rPr>
                  <a:t>WIFI</a:t>
                </a:r>
              </a:p>
            </p:txBody>
          </p:sp>
          <p:cxnSp>
            <p:nvCxnSpPr>
              <p:cNvPr id="43" name="연결선: 꺾임 78">
                <a:extLst>
                  <a:ext uri="{FF2B5EF4-FFF2-40B4-BE49-F238E27FC236}">
                    <a16:creationId xmlns:a16="http://schemas.microsoft.com/office/drawing/2014/main" id="{B4C16671-8C5F-4ECF-9B39-59398172DE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945843" y="802389"/>
                <a:ext cx="1358823" cy="724415"/>
              </a:xfrm>
              <a:prstGeom prst="bentConnector3">
                <a:avLst>
                  <a:gd name="adj1" fmla="val 50000"/>
                </a:avLst>
              </a:prstGeom>
              <a:ln w="28575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2683EDCB-EAE7-4178-A371-C0D58E2F658C}"/>
                </a:ext>
              </a:extLst>
            </p:cNvPr>
            <p:cNvSpPr/>
            <p:nvPr/>
          </p:nvSpPr>
          <p:spPr>
            <a:xfrm>
              <a:off x="4043644" y="2435692"/>
              <a:ext cx="1248436" cy="1072162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latin typeface="a가을소풍M" panose="02020600000000000000" pitchFamily="18" charset="-127"/>
                <a:ea typeface="a가을소풍M" panose="02020600000000000000" pitchFamily="18" charset="-127"/>
              </a:endParaRPr>
            </a:p>
          </p:txBody>
        </p:sp>
      </p:grpSp>
      <p:graphicFrame>
        <p:nvGraphicFramePr>
          <p:cNvPr id="47" name="표 4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8986276"/>
              </p:ext>
            </p:extLst>
          </p:nvPr>
        </p:nvGraphicFramePr>
        <p:xfrm>
          <a:off x="6588224" y="1007409"/>
          <a:ext cx="1895673" cy="3520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95673">
                  <a:extLst>
                    <a:ext uri="{9D8B030D-6E8A-4147-A177-3AD203B41FA5}">
                      <a16:colId xmlns:a16="http://schemas.microsoft.com/office/drawing/2014/main" val="4052071106"/>
                    </a:ext>
                  </a:extLst>
                </a:gridCol>
              </a:tblGrid>
              <a:tr h="28256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Hardware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 list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a가을소풍M" panose="02020600000000000000" pitchFamily="18" charset="-127"/>
                        <a:ea typeface="a가을소풍M" panose="02020600000000000000" pitchFamily="18" charset="-127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1809201"/>
                  </a:ext>
                </a:extLst>
              </a:tr>
              <a:tr h="28256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갤럭시 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S8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a가을소풍M" panose="02020600000000000000" pitchFamily="18" charset="-127"/>
                        <a:ea typeface="a가을소풍M" panose="02020600000000000000" pitchFamily="18" charset="-127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0512867"/>
                  </a:ext>
                </a:extLst>
              </a:tr>
              <a:tr h="28256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err="1" smtClean="0">
                          <a:solidFill>
                            <a:schemeClr val="tx1"/>
                          </a:solidFill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아두이노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 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Uno</a:t>
                      </a:r>
                      <a:endParaRPr lang="ko-KR" altLang="en-US" sz="1000" dirty="0" smtClean="0">
                        <a:solidFill>
                          <a:schemeClr val="tx1"/>
                        </a:solidFill>
                        <a:latin typeface="a가을소풍M" panose="02020600000000000000" pitchFamily="18" charset="-127"/>
                        <a:ea typeface="a가을소풍M" panose="02020600000000000000" pitchFamily="18" charset="-127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7726031"/>
                  </a:ext>
                </a:extLst>
              </a:tr>
              <a:tr h="28256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 err="1" smtClean="0">
                          <a:solidFill>
                            <a:schemeClr val="tx1"/>
                          </a:solidFill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라즈베리파이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 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4B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a가을소풍M" panose="02020600000000000000" pitchFamily="18" charset="-127"/>
                        <a:ea typeface="a가을소풍M" panose="02020600000000000000" pitchFamily="18" charset="-127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4497628"/>
                  </a:ext>
                </a:extLst>
              </a:tr>
              <a:tr h="28256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 err="1" smtClean="0">
                          <a:solidFill>
                            <a:schemeClr val="tx1"/>
                          </a:solidFill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온습도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 센서 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DHT22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a가을소풍M" panose="02020600000000000000" pitchFamily="18" charset="-127"/>
                        <a:ea typeface="a가을소풍M" panose="02020600000000000000" pitchFamily="18" charset="-127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4755216"/>
                  </a:ext>
                </a:extLst>
              </a:tr>
              <a:tr h="28256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 err="1" smtClean="0">
                          <a:solidFill>
                            <a:schemeClr val="tx1"/>
                          </a:solidFill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서보모터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 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SG90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a가을소풍M" panose="02020600000000000000" pitchFamily="18" charset="-127"/>
                        <a:ea typeface="a가을소풍M" panose="02020600000000000000" pitchFamily="18" charset="-127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7798576"/>
                  </a:ext>
                </a:extLst>
              </a:tr>
              <a:tr h="28256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9V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 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외부전원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a가을소풍M" panose="02020600000000000000" pitchFamily="18" charset="-127"/>
                        <a:ea typeface="a가을소풍M" panose="02020600000000000000" pitchFamily="18" charset="-127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7824357"/>
                  </a:ext>
                </a:extLst>
              </a:tr>
              <a:tr h="28256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미세먼지센서 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PM2008M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a가을소풍M" panose="02020600000000000000" pitchFamily="18" charset="-127"/>
                        <a:ea typeface="a가을소풍M" panose="02020600000000000000" pitchFamily="18" charset="-127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1085316"/>
                  </a:ext>
                </a:extLst>
              </a:tr>
              <a:tr h="28256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 err="1" smtClean="0">
                          <a:solidFill>
                            <a:schemeClr val="tx1"/>
                          </a:solidFill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비접촉식온도센서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 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MLX90614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a가을소풍M" panose="02020600000000000000" pitchFamily="18" charset="-127"/>
                        <a:ea typeface="a가을소풍M" panose="02020600000000000000" pitchFamily="18" charset="-127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9263799"/>
                  </a:ext>
                </a:extLst>
              </a:tr>
              <a:tr h="28256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7smd RGB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 LED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a가을소풍M" panose="02020600000000000000" pitchFamily="18" charset="-127"/>
                        <a:ea typeface="a가을소풍M" panose="02020600000000000000" pitchFamily="18" charset="-127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4149175"/>
                  </a:ext>
                </a:extLst>
              </a:tr>
              <a:tr h="28256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스피커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a가을소풍M" panose="02020600000000000000" pitchFamily="18" charset="-127"/>
                        <a:ea typeface="a가을소풍M" panose="02020600000000000000" pitchFamily="18" charset="-127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0718504"/>
                  </a:ext>
                </a:extLst>
              </a:tr>
            </a:tbl>
          </a:graphicData>
        </a:graphic>
      </p:graphicFrame>
      <p:sp>
        <p:nvSpPr>
          <p:cNvPr id="48" name="TextBox 47"/>
          <p:cNvSpPr txBox="1"/>
          <p:nvPr/>
        </p:nvSpPr>
        <p:spPr>
          <a:xfrm>
            <a:off x="8850329" y="4879201"/>
            <a:ext cx="3401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12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2842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59503A3F-A8BD-4A6A-8CF1-01B7C2C9C6FD}"/>
              </a:ext>
            </a:extLst>
          </p:cNvPr>
          <p:cNvSpPr/>
          <p:nvPr/>
        </p:nvSpPr>
        <p:spPr>
          <a:xfrm>
            <a:off x="323528" y="267494"/>
            <a:ext cx="8496944" cy="4680520"/>
          </a:xfrm>
          <a:prstGeom prst="rect">
            <a:avLst/>
          </a:prstGeom>
          <a:solidFill>
            <a:schemeClr val="bg1"/>
          </a:solidFill>
          <a:ln w="76200">
            <a:solidFill>
              <a:srgbClr val="6455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pic>
        <p:nvPicPr>
          <p:cNvPr id="44" name="그림 4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1017" y="1074543"/>
            <a:ext cx="1058672" cy="729505"/>
          </a:xfrm>
          <a:prstGeom prst="rect">
            <a:avLst/>
          </a:prstGeom>
          <a:ln w="38100">
            <a:noFill/>
          </a:ln>
        </p:spPr>
      </p:pic>
      <p:pic>
        <p:nvPicPr>
          <p:cNvPr id="45" name="그림 4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426" y="3841224"/>
            <a:ext cx="874094" cy="630881"/>
          </a:xfrm>
          <a:prstGeom prst="rect">
            <a:avLst/>
          </a:prstGeom>
          <a:ln w="38100">
            <a:noFill/>
          </a:ln>
        </p:spPr>
      </p:pic>
      <p:pic>
        <p:nvPicPr>
          <p:cNvPr id="46" name="그림 4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711" y="1130394"/>
            <a:ext cx="997250" cy="574332"/>
          </a:xfrm>
          <a:prstGeom prst="rect">
            <a:avLst/>
          </a:prstGeom>
          <a:ln w="38100">
            <a:noFill/>
          </a:ln>
        </p:spPr>
      </p:pic>
      <p:pic>
        <p:nvPicPr>
          <p:cNvPr id="47" name="그림 4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6190" y="2326660"/>
            <a:ext cx="842566" cy="574333"/>
          </a:xfrm>
          <a:prstGeom prst="rect">
            <a:avLst/>
          </a:prstGeom>
          <a:ln w="38100">
            <a:noFill/>
          </a:ln>
        </p:spPr>
      </p:pic>
      <p:pic>
        <p:nvPicPr>
          <p:cNvPr id="48" name="그림 4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7507" y="2935836"/>
            <a:ext cx="925524" cy="319984"/>
          </a:xfrm>
          <a:prstGeom prst="rect">
            <a:avLst/>
          </a:prstGeom>
          <a:ln w="38100">
            <a:noFill/>
          </a:ln>
        </p:spPr>
      </p:pic>
      <p:pic>
        <p:nvPicPr>
          <p:cNvPr id="1026" name="Picture 2" descr="mysql icon에 대한 이미지 검색결과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1017" y="2355235"/>
            <a:ext cx="1104612" cy="578195"/>
          </a:xfrm>
          <a:prstGeom prst="rect">
            <a:avLst/>
          </a:prstGeom>
          <a:noFill/>
          <a:ln w="381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nodejs에 대한 이미지 검색결과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1307" y="3706665"/>
            <a:ext cx="858382" cy="429191"/>
          </a:xfrm>
          <a:prstGeom prst="rect">
            <a:avLst/>
          </a:prstGeom>
          <a:noFill/>
          <a:ln w="381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직사각형 50"/>
          <p:cNvSpPr/>
          <p:nvPr/>
        </p:nvSpPr>
        <p:spPr>
          <a:xfrm>
            <a:off x="1563419" y="972349"/>
            <a:ext cx="2880000" cy="900000"/>
          </a:xfrm>
          <a:prstGeom prst="rect">
            <a:avLst/>
          </a:prstGeom>
          <a:solidFill>
            <a:schemeClr val="bg1"/>
          </a:solidFill>
          <a:ln>
            <a:solidFill>
              <a:srgbClr val="F1BC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● </a:t>
            </a:r>
            <a:r>
              <a:rPr lang="ko-KR" altLang="en-US" sz="120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라즈비안</a:t>
            </a:r>
            <a:r>
              <a:rPr lang="en-US" altLang="ko-KR" sz="120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OS</a:t>
            </a:r>
          </a:p>
          <a:p>
            <a:r>
              <a:rPr lang="en-US" altLang="ko-KR" sz="120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● VNC-Viewer</a:t>
            </a:r>
          </a:p>
        </p:txBody>
      </p:sp>
      <p:sp>
        <p:nvSpPr>
          <p:cNvPr id="53" name="직사각형 52"/>
          <p:cNvSpPr/>
          <p:nvPr/>
        </p:nvSpPr>
        <p:spPr>
          <a:xfrm>
            <a:off x="1569508" y="2344468"/>
            <a:ext cx="2880000" cy="900000"/>
          </a:xfrm>
          <a:prstGeom prst="rect">
            <a:avLst/>
          </a:prstGeom>
          <a:solidFill>
            <a:schemeClr val="bg1"/>
          </a:solidFill>
          <a:ln>
            <a:solidFill>
              <a:srgbClr val="F1BC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200" dirty="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1569508" y="3721151"/>
            <a:ext cx="2880000" cy="900000"/>
          </a:xfrm>
          <a:prstGeom prst="rect">
            <a:avLst/>
          </a:prstGeom>
          <a:solidFill>
            <a:schemeClr val="bg1"/>
          </a:solidFill>
          <a:ln>
            <a:solidFill>
              <a:srgbClr val="F1BC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defRPr/>
            </a:pPr>
            <a:r>
              <a:rPr lang="en-US" altLang="ko-KR" sz="1200" dirty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● </a:t>
            </a:r>
            <a:r>
              <a:rPr lang="ko-KR" altLang="en-US" sz="1200" dirty="0" err="1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아두이노</a:t>
            </a:r>
            <a:r>
              <a:rPr lang="ko-KR" altLang="en-US" sz="1200" dirty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IDE 1.8.10</a:t>
            </a:r>
            <a:endParaRPr lang="en-US" altLang="ko-KR" sz="1200" dirty="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pPr>
              <a:defRPr/>
            </a:pPr>
            <a:r>
              <a:rPr lang="en-US" altLang="ko-KR" sz="1200" dirty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● </a:t>
            </a:r>
            <a:r>
              <a:rPr lang="ko-KR" altLang="en-US" sz="1200" dirty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시리얼 통신을 통해 온</a:t>
            </a:r>
            <a:r>
              <a:rPr lang="en-US" altLang="ko-KR" sz="1200" dirty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/</a:t>
            </a:r>
            <a:r>
              <a:rPr lang="ko-KR" altLang="en-US" sz="1200" dirty="0" err="1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습도센서</a:t>
            </a:r>
            <a:r>
              <a:rPr lang="en-US" altLang="ko-KR" sz="1200" dirty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미세먼지센서</a:t>
            </a:r>
            <a:r>
              <a:rPr lang="en-US" altLang="ko-KR" sz="1200" dirty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, </a:t>
            </a:r>
            <a:r>
              <a:rPr lang="ko-KR" altLang="en-US" sz="1200" dirty="0" err="1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비접촉식</a:t>
            </a:r>
            <a:r>
              <a:rPr lang="ko-KR" altLang="en-US" sz="1200" dirty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온도센서 데이터 전송 및 </a:t>
            </a:r>
            <a:r>
              <a:rPr lang="ko-KR" altLang="en-US" sz="1200" dirty="0" err="1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서보모터</a:t>
            </a:r>
            <a:r>
              <a:rPr lang="en-US" altLang="ko-KR" sz="1200" dirty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, LED(</a:t>
            </a:r>
            <a:r>
              <a:rPr lang="ko-KR" altLang="en-US" sz="1200" dirty="0" err="1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무드등</a:t>
            </a:r>
            <a:r>
              <a:rPr lang="en-US" altLang="ko-KR" sz="1200" dirty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) </a:t>
            </a:r>
            <a:r>
              <a:rPr lang="ko-KR" altLang="en-US" sz="1200" dirty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작동</a:t>
            </a:r>
          </a:p>
        </p:txBody>
      </p:sp>
      <p:sp>
        <p:nvSpPr>
          <p:cNvPr id="55" name="직사각형 54"/>
          <p:cNvSpPr/>
          <p:nvPr/>
        </p:nvSpPr>
        <p:spPr>
          <a:xfrm>
            <a:off x="5837287" y="972349"/>
            <a:ext cx="2880000" cy="900000"/>
          </a:xfrm>
          <a:prstGeom prst="rect">
            <a:avLst/>
          </a:prstGeom>
          <a:solidFill>
            <a:schemeClr val="bg1"/>
          </a:solidFill>
          <a:ln>
            <a:solidFill>
              <a:srgbClr val="F1BC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● Android Studio 3.4.1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● </a:t>
            </a:r>
            <a:r>
              <a:rPr lang="en-US" altLang="ko-KR" sz="1200" dirty="0" err="1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wifi</a:t>
            </a:r>
            <a:r>
              <a:rPr lang="ko-KR" altLang="en-US" sz="1200" dirty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통신을 통해</a:t>
            </a:r>
            <a:r>
              <a:rPr lang="en-US" altLang="ko-KR" sz="1200" dirty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</a:t>
            </a:r>
            <a:r>
              <a:rPr lang="ko-KR" altLang="en-US" sz="1200" dirty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데이터 송</a:t>
            </a:r>
            <a:r>
              <a:rPr lang="en-US" altLang="ko-KR" sz="1200" dirty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/</a:t>
            </a:r>
            <a:r>
              <a:rPr lang="ko-KR" altLang="en-US" sz="1200" dirty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수신</a:t>
            </a:r>
            <a:endParaRPr lang="en-US" altLang="ko-KR" sz="1200" dirty="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r>
              <a:rPr lang="en-US" altLang="ko-KR" sz="1200" dirty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● </a:t>
            </a:r>
            <a:r>
              <a:rPr lang="en-US" altLang="ko-KR" sz="1200" dirty="0" err="1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Webview</a:t>
            </a:r>
            <a:r>
              <a:rPr lang="ko-KR" altLang="en-US" sz="1200" dirty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를 사용하여 영상 출력</a:t>
            </a:r>
            <a:endParaRPr lang="en-US" altLang="ko-KR" sz="1200" dirty="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5838403" y="2339507"/>
            <a:ext cx="2880000" cy="900000"/>
          </a:xfrm>
          <a:prstGeom prst="rect">
            <a:avLst/>
          </a:prstGeom>
          <a:solidFill>
            <a:schemeClr val="bg1"/>
          </a:solidFill>
          <a:ln>
            <a:solidFill>
              <a:srgbClr val="F1BC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● MySQL</a:t>
            </a:r>
            <a:r>
              <a:rPr lang="ko-KR" altLang="en-US" sz="1200" dirty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을 사용</a:t>
            </a:r>
            <a:r>
              <a:rPr lang="en-US" altLang="ko-KR" sz="1200" dirty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, DB</a:t>
            </a:r>
            <a:r>
              <a:rPr lang="ko-KR" altLang="en-US" sz="1200" dirty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구축</a:t>
            </a:r>
            <a:endParaRPr lang="en-US" altLang="ko-KR" sz="1200" dirty="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r>
              <a:rPr lang="en-US" altLang="ko-KR" sz="1200" dirty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● </a:t>
            </a:r>
            <a:r>
              <a:rPr lang="ko-KR" altLang="en-US" sz="1200" dirty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아이 주변 환경 데이터 저장</a:t>
            </a:r>
            <a:endParaRPr lang="en-US" altLang="ko-KR" sz="1200" dirty="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r>
              <a:rPr lang="en-US" altLang="ko-KR" sz="1200" dirty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● </a:t>
            </a:r>
            <a:r>
              <a:rPr lang="ko-KR" altLang="en-US" sz="1200" dirty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육아 관련 정보 데이터 저장</a:t>
            </a:r>
          </a:p>
        </p:txBody>
      </p:sp>
      <p:sp>
        <p:nvSpPr>
          <p:cNvPr id="57" name="직사각형 56"/>
          <p:cNvSpPr/>
          <p:nvPr/>
        </p:nvSpPr>
        <p:spPr>
          <a:xfrm>
            <a:off x="5828050" y="3706665"/>
            <a:ext cx="2880000" cy="900000"/>
          </a:xfrm>
          <a:prstGeom prst="rect">
            <a:avLst/>
          </a:prstGeom>
          <a:solidFill>
            <a:schemeClr val="bg1"/>
          </a:solidFill>
          <a:ln>
            <a:solidFill>
              <a:srgbClr val="F1BC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200" dirty="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39552" y="411510"/>
            <a:ext cx="57855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개발환경 및 개발전략</a:t>
            </a:r>
            <a:r>
              <a:rPr lang="en-US" altLang="ko-KR" sz="2400" dirty="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(2/4) : </a:t>
            </a:r>
            <a:r>
              <a:rPr lang="ko-KR" altLang="en-US" sz="2400" dirty="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소프트웨어</a:t>
            </a:r>
            <a:endParaRPr lang="en-US" altLang="ko-KR" sz="2400" dirty="0" smtClean="0">
              <a:solidFill>
                <a:srgbClr val="81A78F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849527" y="4879201"/>
            <a:ext cx="3417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13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82598" y="4135856"/>
            <a:ext cx="315800" cy="379892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1814684" y="2894100"/>
            <a:ext cx="2181252" cy="201728"/>
          </a:xfrm>
          <a:prstGeom prst="rect">
            <a:avLst/>
          </a:prstGeom>
          <a:solidFill>
            <a:srgbClr val="FFCC00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6131438" y="4055800"/>
            <a:ext cx="1828367" cy="201728"/>
          </a:xfrm>
          <a:prstGeom prst="rect">
            <a:avLst/>
          </a:prstGeom>
          <a:solidFill>
            <a:srgbClr val="FFCC00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6131437" y="4257528"/>
            <a:ext cx="1752931" cy="201728"/>
          </a:xfrm>
          <a:prstGeom prst="rect">
            <a:avLst/>
          </a:prstGeom>
          <a:solidFill>
            <a:srgbClr val="FFCC00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554423" y="2482264"/>
            <a:ext cx="2888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a가을소풍M" panose="02020600000000000000" pitchFamily="18" charset="-127"/>
                <a:ea typeface="a가을소풍M" panose="02020600000000000000" pitchFamily="18" charset="-127"/>
              </a:rPr>
              <a:t>●</a:t>
            </a:r>
            <a:r>
              <a:rPr lang="en-US" altLang="ko-KR" sz="1200" dirty="0" err="1">
                <a:latin typeface="a가을소풍M" panose="02020600000000000000" pitchFamily="18" charset="-127"/>
                <a:ea typeface="a가을소풍M" panose="02020600000000000000" pitchFamily="18" charset="-127"/>
              </a:rPr>
              <a:t>Vmware</a:t>
            </a:r>
            <a:r>
              <a:rPr lang="en-US" altLang="ko-KR" sz="1200" dirty="0">
                <a:latin typeface="a가을소풍M" panose="02020600000000000000" pitchFamily="18" charset="-127"/>
                <a:ea typeface="a가을소풍M" panose="02020600000000000000" pitchFamily="18" charset="-127"/>
              </a:rPr>
              <a:t> </a:t>
            </a:r>
            <a:r>
              <a:rPr lang="ko-KR" altLang="en-US" sz="1200" dirty="0" err="1">
                <a:latin typeface="a가을소풍M" panose="02020600000000000000" pitchFamily="18" charset="-127"/>
                <a:ea typeface="a가을소풍M" panose="02020600000000000000" pitchFamily="18" charset="-127"/>
              </a:rPr>
              <a:t>가상머신</a:t>
            </a:r>
            <a:endParaRPr lang="en-US" altLang="ko-KR" sz="1200" dirty="0"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r>
              <a:rPr lang="en-US" altLang="ko-KR" sz="1200" dirty="0">
                <a:latin typeface="a가을소풍M" panose="02020600000000000000" pitchFamily="18" charset="-127"/>
                <a:ea typeface="a가을소풍M" panose="02020600000000000000" pitchFamily="18" charset="-127"/>
              </a:rPr>
              <a:t>●Ubuntu</a:t>
            </a:r>
            <a:r>
              <a:rPr lang="ko-KR" altLang="en-US" sz="1200" dirty="0">
                <a:latin typeface="a가을소풍M" panose="02020600000000000000" pitchFamily="18" charset="-127"/>
                <a:ea typeface="a가을소풍M" panose="02020600000000000000" pitchFamily="18" charset="-127"/>
              </a:rPr>
              <a:t> </a:t>
            </a:r>
            <a:r>
              <a:rPr lang="en-US" altLang="ko-KR" sz="1200" dirty="0">
                <a:latin typeface="a가을소풍M" panose="02020600000000000000" pitchFamily="18" charset="-127"/>
                <a:ea typeface="a가을소풍M" panose="02020600000000000000" pitchFamily="18" charset="-127"/>
              </a:rPr>
              <a:t>16.04 </a:t>
            </a:r>
            <a:r>
              <a:rPr lang="ko-KR" altLang="en-US" sz="1200" dirty="0">
                <a:latin typeface="a가을소풍M" panose="02020600000000000000" pitchFamily="18" charset="-127"/>
                <a:ea typeface="a가을소풍M" panose="02020600000000000000" pitchFamily="18" charset="-127"/>
              </a:rPr>
              <a:t>운영체제 </a:t>
            </a:r>
            <a:endParaRPr lang="en-US" altLang="ko-KR" sz="1200" dirty="0"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r>
              <a:rPr lang="ko-KR" altLang="en-US" sz="1200" dirty="0">
                <a:latin typeface="a가을소풍M" panose="02020600000000000000" pitchFamily="18" charset="-127"/>
                <a:ea typeface="a가을소풍M" panose="02020600000000000000" pitchFamily="18" charset="-127"/>
              </a:rPr>
              <a:t>●교차개발환경</a:t>
            </a:r>
            <a:r>
              <a:rPr lang="en-US" altLang="ko-KR" sz="1200" dirty="0">
                <a:latin typeface="a가을소풍M" panose="02020600000000000000" pitchFamily="18" charset="-127"/>
                <a:ea typeface="a가을소풍M" panose="02020600000000000000" pitchFamily="18" charset="-127"/>
              </a:rPr>
              <a:t>(Cross Compiler)</a:t>
            </a:r>
            <a:r>
              <a:rPr lang="ko-KR" altLang="en-US" sz="1200" dirty="0">
                <a:latin typeface="a가을소풍M" panose="02020600000000000000" pitchFamily="18" charset="-127"/>
                <a:ea typeface="a가을소풍M" panose="02020600000000000000" pitchFamily="18" charset="-127"/>
              </a:rPr>
              <a:t> </a:t>
            </a:r>
            <a:r>
              <a:rPr lang="ko-KR" altLang="en-US" sz="1200" dirty="0" smtClean="0">
                <a:latin typeface="a가을소풍M" panose="02020600000000000000" pitchFamily="18" charset="-127"/>
                <a:ea typeface="a가을소풍M" panose="02020600000000000000" pitchFamily="18" charset="-127"/>
              </a:rPr>
              <a:t>구축</a:t>
            </a:r>
            <a:endParaRPr lang="en-US" altLang="ko-KR" sz="1200" dirty="0"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837287" y="3847985"/>
            <a:ext cx="26709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a가을소풍M" panose="02020600000000000000" pitchFamily="18" charset="-127"/>
                <a:ea typeface="a가을소풍M" panose="02020600000000000000" pitchFamily="18" charset="-127"/>
              </a:rPr>
              <a:t>● node.js-</a:t>
            </a:r>
            <a:r>
              <a:rPr lang="ko-KR" altLang="en-US" sz="1200" dirty="0" err="1">
                <a:latin typeface="a가을소풍M" panose="02020600000000000000" pitchFamily="18" charset="-127"/>
                <a:ea typeface="a가을소풍M" panose="02020600000000000000" pitchFamily="18" charset="-127"/>
              </a:rPr>
              <a:t>아두이노로부터</a:t>
            </a:r>
            <a:r>
              <a:rPr lang="ko-KR" altLang="en-US" sz="1200" dirty="0">
                <a:latin typeface="a가을소풍M" panose="02020600000000000000" pitchFamily="18" charset="-127"/>
                <a:ea typeface="a가을소풍M" panose="02020600000000000000" pitchFamily="18" charset="-127"/>
              </a:rPr>
              <a:t> 수집된 </a:t>
            </a:r>
            <a:endParaRPr lang="en-US" altLang="ko-KR" sz="1200" dirty="0"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r>
              <a:rPr lang="en-US" altLang="ko-KR" sz="1200" dirty="0">
                <a:latin typeface="a가을소풍M" panose="02020600000000000000" pitchFamily="18" charset="-127"/>
                <a:ea typeface="a가을소풍M" panose="02020600000000000000" pitchFamily="18" charset="-127"/>
              </a:rPr>
              <a:t>    </a:t>
            </a:r>
            <a:r>
              <a:rPr lang="ko-KR" altLang="en-US" sz="1200" dirty="0">
                <a:latin typeface="a가을소풍M" panose="02020600000000000000" pitchFamily="18" charset="-127"/>
                <a:ea typeface="a가을소풍M" panose="02020600000000000000" pitchFamily="18" charset="-127"/>
              </a:rPr>
              <a:t>데이터 앱으로의 전송 서버 구축</a:t>
            </a:r>
            <a:endParaRPr lang="en-US" altLang="ko-KR" sz="1200" dirty="0"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r>
              <a:rPr lang="en-US" altLang="ko-KR" sz="1200" dirty="0">
                <a:latin typeface="a가을소풍M" panose="02020600000000000000" pitchFamily="18" charset="-127"/>
                <a:ea typeface="a가을소풍M" panose="02020600000000000000" pitchFamily="18" charset="-127"/>
              </a:rPr>
              <a:t>● UV4L-</a:t>
            </a:r>
            <a:r>
              <a:rPr lang="ko-KR" altLang="en-US" sz="1200" dirty="0">
                <a:latin typeface="a가을소풍M" panose="02020600000000000000" pitchFamily="18" charset="-127"/>
                <a:ea typeface="a가을소풍M" panose="02020600000000000000" pitchFamily="18" charset="-127"/>
              </a:rPr>
              <a:t>영상 스트리밍 서버 구축</a:t>
            </a:r>
            <a:endParaRPr lang="ko-KR" altLang="en-US" sz="1200" dirty="0"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0936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23528" y="267494"/>
            <a:ext cx="8496944" cy="4680520"/>
          </a:xfrm>
          <a:prstGeom prst="rect">
            <a:avLst/>
          </a:prstGeom>
          <a:solidFill>
            <a:schemeClr val="bg1"/>
          </a:solidFill>
          <a:ln w="76200">
            <a:solidFill>
              <a:srgbClr val="6455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9552" y="411510"/>
            <a:ext cx="62103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개발환경 및 개발전략</a:t>
            </a:r>
            <a:r>
              <a:rPr lang="en-US" altLang="ko-KR" sz="2400" dirty="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(3/4) : </a:t>
            </a:r>
            <a:r>
              <a:rPr lang="ko-KR" altLang="en-US" sz="2400" dirty="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주요 개발전략</a:t>
            </a:r>
            <a:endParaRPr lang="en-US" altLang="ko-KR" sz="2400" dirty="0" smtClean="0">
              <a:solidFill>
                <a:srgbClr val="81A78F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1043608" y="1267100"/>
            <a:ext cx="7056784" cy="1160634"/>
          </a:xfrm>
          <a:prstGeom prst="rect">
            <a:avLst/>
          </a:prstGeom>
          <a:solidFill>
            <a:schemeClr val="bg1"/>
          </a:solidFill>
          <a:ln>
            <a:solidFill>
              <a:srgbClr val="F1BC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400" dirty="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043608" y="2867873"/>
            <a:ext cx="7056784" cy="1906189"/>
          </a:xfrm>
          <a:prstGeom prst="rect">
            <a:avLst/>
          </a:prstGeom>
          <a:solidFill>
            <a:schemeClr val="bg1"/>
          </a:solidFill>
          <a:ln>
            <a:solidFill>
              <a:srgbClr val="F1BC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400" dirty="0" smtClean="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043608" y="970976"/>
            <a:ext cx="1440160" cy="29612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F1BC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accent6">
                    <a:lumMod val="50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하드웨어</a:t>
            </a:r>
            <a:endParaRPr lang="en-US" altLang="ko-KR" sz="1000" dirty="0">
              <a:solidFill>
                <a:schemeClr val="accent6">
                  <a:lumMod val="50000"/>
                </a:schemeClr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043608" y="2571750"/>
            <a:ext cx="1440160" cy="29612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F1BC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accent6">
                    <a:lumMod val="50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소프트웨어</a:t>
            </a:r>
            <a:endParaRPr lang="en-US" altLang="ko-KR" sz="1000" dirty="0">
              <a:solidFill>
                <a:schemeClr val="accent6">
                  <a:lumMod val="50000"/>
                </a:schemeClr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846321" y="4879201"/>
            <a:ext cx="3481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14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059832" y="1563638"/>
            <a:ext cx="1540335" cy="201728"/>
          </a:xfrm>
          <a:prstGeom prst="rect">
            <a:avLst/>
          </a:prstGeom>
          <a:solidFill>
            <a:srgbClr val="FFCC00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2915816" y="3855467"/>
            <a:ext cx="2376264" cy="201728"/>
          </a:xfrm>
          <a:prstGeom prst="rect">
            <a:avLst/>
          </a:prstGeom>
          <a:solidFill>
            <a:srgbClr val="FFCC00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1013838" y="1267099"/>
            <a:ext cx="6048672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a가을소풍M" panose="02020600000000000000" pitchFamily="18" charset="-127"/>
                <a:ea typeface="a가을소풍M" panose="02020600000000000000" pitchFamily="18" charset="-127"/>
              </a:rPr>
              <a:t>다수의 모듈</a:t>
            </a:r>
            <a:r>
              <a:rPr lang="en-US" altLang="ko-KR" sz="1400" dirty="0">
                <a:latin typeface="a가을소풍M" panose="02020600000000000000" pitchFamily="18" charset="-127"/>
                <a:ea typeface="a가을소풍M" panose="02020600000000000000" pitchFamily="18" charset="-127"/>
              </a:rPr>
              <a:t>/</a:t>
            </a:r>
            <a:r>
              <a:rPr lang="ko-KR" altLang="en-US" sz="1400" dirty="0">
                <a:latin typeface="a가을소풍M" panose="02020600000000000000" pitchFamily="18" charset="-127"/>
                <a:ea typeface="a가을소풍M" panose="02020600000000000000" pitchFamily="18" charset="-127"/>
              </a:rPr>
              <a:t>센서 동작을 위한 전력 문제</a:t>
            </a:r>
            <a:endParaRPr lang="en-US" altLang="ko-KR" sz="1400" dirty="0"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r>
              <a:rPr lang="ko-KR" altLang="en-US" sz="1400" dirty="0">
                <a:latin typeface="a가을소풍M" panose="02020600000000000000" pitchFamily="18" charset="-127"/>
                <a:ea typeface="a가을소풍M" panose="02020600000000000000" pitchFamily="18" charset="-127"/>
              </a:rPr>
              <a:t>▶ </a:t>
            </a:r>
            <a:r>
              <a:rPr lang="ko-KR" altLang="en-US" sz="1400" dirty="0" err="1">
                <a:latin typeface="a가을소풍M" panose="02020600000000000000" pitchFamily="18" charset="-127"/>
                <a:ea typeface="a가을소풍M" panose="02020600000000000000" pitchFamily="18" charset="-127"/>
              </a:rPr>
              <a:t>서보모터</a:t>
            </a:r>
            <a:r>
              <a:rPr lang="en-US" altLang="ko-KR" sz="1400" dirty="0">
                <a:latin typeface="a가을소풍M" panose="02020600000000000000" pitchFamily="18" charset="-127"/>
                <a:ea typeface="a가을소풍M" panose="02020600000000000000" pitchFamily="18" charset="-127"/>
              </a:rPr>
              <a:t>,LED</a:t>
            </a:r>
            <a:r>
              <a:rPr lang="ko-KR" altLang="en-US" sz="1400" dirty="0">
                <a:latin typeface="a가을소풍M" panose="02020600000000000000" pitchFamily="18" charset="-127"/>
                <a:ea typeface="a가을소풍M" panose="02020600000000000000" pitchFamily="18" charset="-127"/>
              </a:rPr>
              <a:t> 전력을 외부 전력으로 공급</a:t>
            </a:r>
            <a:r>
              <a:rPr lang="en-US" altLang="ko-KR" sz="1400" dirty="0">
                <a:latin typeface="a가을소풍M" panose="02020600000000000000" pitchFamily="18" charset="-127"/>
                <a:ea typeface="a가을소풍M" panose="02020600000000000000" pitchFamily="18" charset="-127"/>
              </a:rPr>
              <a:t>(4.8~7.2V)</a:t>
            </a:r>
          </a:p>
          <a:p>
            <a:endParaRPr lang="en-US" altLang="ko-KR" sz="1400" dirty="0"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r>
              <a:rPr lang="ko-KR" altLang="en-US" sz="1400" dirty="0">
                <a:latin typeface="a가을소풍M" panose="02020600000000000000" pitchFamily="18" charset="-127"/>
                <a:ea typeface="a가을소풍M" panose="02020600000000000000" pitchFamily="18" charset="-127"/>
              </a:rPr>
              <a:t>모델링</a:t>
            </a:r>
            <a:endParaRPr lang="en-US" altLang="ko-KR" sz="1400" dirty="0"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r>
              <a:rPr lang="ko-KR" altLang="en-US" sz="1400" dirty="0">
                <a:latin typeface="a가을소풍M" panose="02020600000000000000" pitchFamily="18" charset="-127"/>
                <a:ea typeface="a가을소풍M" panose="02020600000000000000" pitchFamily="18" charset="-127"/>
              </a:rPr>
              <a:t>▶ </a:t>
            </a:r>
            <a:r>
              <a:rPr lang="en-US" altLang="ko-KR" sz="1400" dirty="0">
                <a:latin typeface="a가을소풍M" panose="02020600000000000000" pitchFamily="18" charset="-127"/>
                <a:ea typeface="a가을소풍M" panose="02020600000000000000" pitchFamily="18" charset="-127"/>
              </a:rPr>
              <a:t>3D Printer, Eva </a:t>
            </a:r>
            <a:r>
              <a:rPr lang="ko-KR" altLang="en-US" sz="1400" dirty="0">
                <a:latin typeface="a가을소풍M" panose="02020600000000000000" pitchFamily="18" charset="-127"/>
                <a:ea typeface="a가을소풍M" panose="02020600000000000000" pitchFamily="18" charset="-127"/>
              </a:rPr>
              <a:t>폼을 사용해 제작</a:t>
            </a:r>
            <a:endParaRPr lang="en-US" altLang="ko-KR" sz="1400" dirty="0"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013838" y="2913026"/>
            <a:ext cx="6048672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a가을소풍M" panose="02020600000000000000" pitchFamily="18" charset="-127"/>
                <a:ea typeface="a가을소풍M" panose="02020600000000000000" pitchFamily="18" charset="-127"/>
              </a:rPr>
              <a:t>센서 데이터 전송 주기</a:t>
            </a:r>
            <a:endParaRPr lang="en-US" altLang="ko-KR" sz="1400" dirty="0"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r>
              <a:rPr lang="ko-KR" altLang="en-US" sz="1400" dirty="0">
                <a:latin typeface="a가을소풍M" panose="02020600000000000000" pitchFamily="18" charset="-127"/>
                <a:ea typeface="a가을소풍M" panose="02020600000000000000" pitchFamily="18" charset="-127"/>
              </a:rPr>
              <a:t>▶ </a:t>
            </a:r>
            <a:r>
              <a:rPr lang="ko-KR" altLang="en-US" sz="1400" dirty="0" err="1">
                <a:latin typeface="a가을소풍M" panose="02020600000000000000" pitchFamily="18" charset="-127"/>
                <a:ea typeface="a가을소풍M" panose="02020600000000000000" pitchFamily="18" charset="-127"/>
              </a:rPr>
              <a:t>온습도</a:t>
            </a:r>
            <a:r>
              <a:rPr lang="ko-KR" altLang="en-US" sz="1400" dirty="0">
                <a:latin typeface="a가을소풍M" panose="02020600000000000000" pitchFamily="18" charset="-127"/>
                <a:ea typeface="a가을소풍M" panose="02020600000000000000" pitchFamily="18" charset="-127"/>
              </a:rPr>
              <a:t> 데이터 </a:t>
            </a:r>
            <a:r>
              <a:rPr lang="en-US" altLang="ko-KR" sz="1400" dirty="0">
                <a:latin typeface="a가을소풍M" panose="02020600000000000000" pitchFamily="18" charset="-127"/>
                <a:ea typeface="a가을소풍M" panose="02020600000000000000" pitchFamily="18" charset="-127"/>
              </a:rPr>
              <a:t>: 1min / </a:t>
            </a:r>
            <a:r>
              <a:rPr lang="ko-KR" altLang="en-US" sz="1400" dirty="0">
                <a:latin typeface="a가을소풍M" panose="02020600000000000000" pitchFamily="18" charset="-127"/>
                <a:ea typeface="a가을소풍M" panose="02020600000000000000" pitchFamily="18" charset="-127"/>
              </a:rPr>
              <a:t>먼지 데이터 </a:t>
            </a:r>
            <a:r>
              <a:rPr lang="en-US" altLang="ko-KR" sz="1400" dirty="0">
                <a:latin typeface="a가을소풍M" panose="02020600000000000000" pitchFamily="18" charset="-127"/>
                <a:ea typeface="a가을소풍M" panose="02020600000000000000" pitchFamily="18" charset="-127"/>
              </a:rPr>
              <a:t>: 1min</a:t>
            </a:r>
          </a:p>
          <a:p>
            <a:endParaRPr lang="en-US" altLang="ko-KR" sz="1400" dirty="0"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r>
              <a:rPr lang="ko-KR" altLang="en-US" sz="1400" dirty="0">
                <a:latin typeface="a가을소풍M" panose="02020600000000000000" pitchFamily="18" charset="-127"/>
                <a:ea typeface="a가을소풍M" panose="02020600000000000000" pitchFamily="18" charset="-127"/>
              </a:rPr>
              <a:t>데이터 구분 문제 </a:t>
            </a:r>
            <a:r>
              <a:rPr lang="en-US" altLang="ko-KR" sz="1400" dirty="0">
                <a:latin typeface="a가을소풍M" panose="02020600000000000000" pitchFamily="18" charset="-127"/>
                <a:ea typeface="a가을소풍M" panose="02020600000000000000" pitchFamily="18" charset="-127"/>
              </a:rPr>
              <a:t>(serial </a:t>
            </a:r>
            <a:r>
              <a:rPr lang="ko-KR" altLang="en-US" sz="1400" dirty="0">
                <a:latin typeface="a가을소풍M" panose="02020600000000000000" pitchFamily="18" charset="-127"/>
                <a:ea typeface="a가을소풍M" panose="02020600000000000000" pitchFamily="18" charset="-127"/>
              </a:rPr>
              <a:t>통신</a:t>
            </a:r>
            <a:r>
              <a:rPr lang="en-US" altLang="ko-KR" sz="1400" dirty="0">
                <a:latin typeface="a가을소풍M" panose="02020600000000000000" pitchFamily="18" charset="-127"/>
                <a:ea typeface="a가을소풍M" panose="02020600000000000000" pitchFamily="18" charset="-127"/>
              </a:rPr>
              <a:t>)</a:t>
            </a:r>
          </a:p>
          <a:p>
            <a:r>
              <a:rPr lang="ko-KR" altLang="en-US" sz="1400" dirty="0">
                <a:latin typeface="a가을소풍M" panose="02020600000000000000" pitchFamily="18" charset="-127"/>
                <a:ea typeface="a가을소풍M" panose="02020600000000000000" pitchFamily="18" charset="-127"/>
              </a:rPr>
              <a:t>▶ </a:t>
            </a:r>
            <a:r>
              <a:rPr lang="en-US" altLang="ko-KR" sz="1400" dirty="0">
                <a:latin typeface="a가을소풍M" panose="02020600000000000000" pitchFamily="18" charset="-127"/>
                <a:ea typeface="a가을소풍M" panose="02020600000000000000" pitchFamily="18" charset="-127"/>
              </a:rPr>
              <a:t>String</a:t>
            </a:r>
            <a:r>
              <a:rPr lang="ko-KR" altLang="en-US" sz="1400" dirty="0">
                <a:latin typeface="a가을소풍M" panose="02020600000000000000" pitchFamily="18" charset="-127"/>
                <a:ea typeface="a가을소풍M" panose="02020600000000000000" pitchFamily="18" charset="-127"/>
              </a:rPr>
              <a:t>형 문자열로 데이터 전송</a:t>
            </a:r>
            <a:r>
              <a:rPr lang="en-US" altLang="ko-KR" sz="1400" dirty="0">
                <a:latin typeface="a가을소풍M" panose="02020600000000000000" pitchFamily="18" charset="-127"/>
                <a:ea typeface="a가을소풍M" panose="02020600000000000000" pitchFamily="18" charset="-127"/>
              </a:rPr>
              <a:t> </a:t>
            </a:r>
            <a:r>
              <a:rPr lang="ko-KR" altLang="en-US" sz="1400" dirty="0">
                <a:latin typeface="a가을소풍M" panose="02020600000000000000" pitchFamily="18" charset="-127"/>
                <a:ea typeface="a가을소풍M" panose="02020600000000000000" pitchFamily="18" charset="-127"/>
              </a:rPr>
              <a:t>이후</a:t>
            </a:r>
            <a:r>
              <a:rPr lang="en-US" altLang="ko-KR" sz="1400" dirty="0">
                <a:latin typeface="a가을소풍M" panose="02020600000000000000" pitchFamily="18" charset="-127"/>
                <a:ea typeface="a가을소풍M" panose="02020600000000000000" pitchFamily="18" charset="-127"/>
              </a:rPr>
              <a:t> </a:t>
            </a:r>
            <a:r>
              <a:rPr lang="ko-KR" altLang="en-US" sz="1400" dirty="0">
                <a:latin typeface="a가을소풍M" panose="02020600000000000000" pitchFamily="18" charset="-127"/>
                <a:ea typeface="a가을소풍M" panose="02020600000000000000" pitchFamily="18" charset="-127"/>
              </a:rPr>
              <a:t>특정 문자</a:t>
            </a:r>
            <a:r>
              <a:rPr lang="en-US" altLang="ko-KR" sz="1400" dirty="0">
                <a:latin typeface="a가을소풍M" panose="02020600000000000000" pitchFamily="18" charset="-127"/>
                <a:ea typeface="a가을소풍M" panose="02020600000000000000" pitchFamily="18" charset="-127"/>
              </a:rPr>
              <a:t>(,)</a:t>
            </a:r>
            <a:r>
              <a:rPr lang="ko-KR" altLang="en-US" sz="1400" dirty="0">
                <a:latin typeface="a가을소풍M" panose="02020600000000000000" pitchFamily="18" charset="-127"/>
                <a:ea typeface="a가을소풍M" panose="02020600000000000000" pitchFamily="18" charset="-127"/>
              </a:rPr>
              <a:t>로 구분</a:t>
            </a:r>
            <a:endParaRPr lang="en-US" altLang="ko-KR" sz="1400" dirty="0"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endParaRPr lang="en-US" altLang="ko-KR" sz="1400" dirty="0"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r>
              <a:rPr lang="ko-KR" altLang="en-US" sz="1400" dirty="0">
                <a:latin typeface="a가을소풍M" panose="02020600000000000000" pitchFamily="18" charset="-127"/>
                <a:ea typeface="a가을소풍M" panose="02020600000000000000" pitchFamily="18" charset="-127"/>
              </a:rPr>
              <a:t>서버 개발전략</a:t>
            </a:r>
            <a:endParaRPr lang="en-US" altLang="ko-KR" sz="1400" dirty="0"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r>
              <a:rPr lang="ko-KR" altLang="en-US" sz="1400" dirty="0">
                <a:latin typeface="a가을소풍M" panose="02020600000000000000" pitchFamily="18" charset="-127"/>
                <a:ea typeface="a가을소풍M" panose="02020600000000000000" pitchFamily="18" charset="-127"/>
              </a:rPr>
              <a:t>▶ 환경 데이터 송수신 서버 </a:t>
            </a:r>
            <a:r>
              <a:rPr lang="en-US" altLang="ko-KR" sz="1400" dirty="0">
                <a:latin typeface="a가을소풍M" panose="02020600000000000000" pitchFamily="18" charset="-127"/>
                <a:ea typeface="a가을소풍M" panose="02020600000000000000" pitchFamily="18" charset="-127"/>
              </a:rPr>
              <a:t>/ </a:t>
            </a:r>
            <a:r>
              <a:rPr lang="ko-KR" altLang="en-US" sz="1400" dirty="0">
                <a:latin typeface="a가을소풍M" panose="02020600000000000000" pitchFamily="18" charset="-127"/>
                <a:ea typeface="a가을소풍M" panose="02020600000000000000" pitchFamily="18" charset="-127"/>
              </a:rPr>
              <a:t>영상 스트리밍 서버</a:t>
            </a:r>
            <a:r>
              <a:rPr lang="en-US" altLang="ko-KR" sz="1400" dirty="0">
                <a:latin typeface="a가을소풍M" panose="02020600000000000000" pitchFamily="18" charset="-127"/>
                <a:ea typeface="a가을소풍M" panose="02020600000000000000" pitchFamily="18" charset="-127"/>
              </a:rPr>
              <a:t> </a:t>
            </a:r>
            <a:r>
              <a:rPr lang="ko-KR" altLang="en-US" sz="1400" dirty="0">
                <a:latin typeface="a가을소풍M" panose="02020600000000000000" pitchFamily="18" charset="-127"/>
                <a:ea typeface="a가을소풍M" panose="02020600000000000000" pitchFamily="18" charset="-127"/>
              </a:rPr>
              <a:t>분할 </a:t>
            </a:r>
            <a:r>
              <a:rPr lang="ko-KR" altLang="en-US" sz="1400" dirty="0" smtClean="0">
                <a:latin typeface="a가을소풍M" panose="02020600000000000000" pitchFamily="18" charset="-127"/>
                <a:ea typeface="a가을소풍M" panose="02020600000000000000" pitchFamily="18" charset="-127"/>
              </a:rPr>
              <a:t>구축</a:t>
            </a:r>
            <a:endParaRPr lang="en-US" altLang="ko-KR" sz="1400" dirty="0"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33503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23528" y="267494"/>
            <a:ext cx="8496944" cy="4680520"/>
          </a:xfrm>
          <a:prstGeom prst="rect">
            <a:avLst/>
          </a:prstGeom>
          <a:solidFill>
            <a:schemeClr val="bg1"/>
          </a:solidFill>
          <a:ln w="76200">
            <a:solidFill>
              <a:srgbClr val="6455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9552" y="411510"/>
            <a:ext cx="53192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개발환경 및 개발전략</a:t>
            </a:r>
            <a:r>
              <a:rPr lang="en-US" altLang="ko-KR" sz="2400" dirty="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(4/4) : GitHub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1983881" y="4037694"/>
            <a:ext cx="1122593" cy="361124"/>
          </a:xfrm>
          <a:prstGeom prst="rect">
            <a:avLst/>
          </a:prstGeom>
          <a:noFill/>
          <a:ln w="38100">
            <a:solidFill>
              <a:srgbClr val="6455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spc="300" dirty="0" smtClean="0">
                <a:solidFill>
                  <a:srgbClr val="64552E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GitHub</a:t>
            </a:r>
            <a:endParaRPr lang="ko-KR" altLang="en-US" sz="1500" b="1" spc="300" dirty="0">
              <a:solidFill>
                <a:srgbClr val="64552E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8404" y="3095154"/>
            <a:ext cx="913546" cy="903125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3184104" y="3075806"/>
            <a:ext cx="489654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ko-KR" sz="1400" b="1" dirty="0" smtClean="0">
                <a:latin typeface="a가을소풍M" panose="02020600000000000000" pitchFamily="18" charset="-127"/>
                <a:ea typeface="a가을소풍M" panose="02020600000000000000" pitchFamily="18" charset="-127"/>
              </a:rPr>
              <a:t>GitHub Collaborator Project URL</a:t>
            </a:r>
          </a:p>
          <a:p>
            <a:pPr>
              <a:spcBef>
                <a:spcPts val="600"/>
              </a:spcBef>
            </a:pPr>
            <a:r>
              <a:rPr lang="en-US" altLang="ko-KR" sz="1400" dirty="0" smtClean="0">
                <a:latin typeface="a가을소풍M" panose="02020600000000000000" pitchFamily="18" charset="-127"/>
                <a:ea typeface="a가을소풍M" panose="02020600000000000000" pitchFamily="18" charset="-127"/>
              </a:rPr>
              <a:t>https</a:t>
            </a:r>
            <a:r>
              <a:rPr lang="en-US" altLang="ko-KR" sz="1400" dirty="0">
                <a:latin typeface="a가을소풍M" panose="02020600000000000000" pitchFamily="18" charset="-127"/>
                <a:ea typeface="a가을소풍M" panose="02020600000000000000" pitchFamily="18" charset="-127"/>
              </a:rPr>
              <a:t>://</a:t>
            </a:r>
            <a:r>
              <a:rPr lang="en-US" altLang="ko-KR" sz="1400" dirty="0" smtClean="0">
                <a:latin typeface="a가을소풍M" panose="02020600000000000000" pitchFamily="18" charset="-127"/>
                <a:ea typeface="a가을소풍M" panose="02020600000000000000" pitchFamily="18" charset="-127"/>
              </a:rPr>
              <a:t>github.com/scenebyshin/KPUforMobil.git</a:t>
            </a:r>
          </a:p>
          <a:p>
            <a:pPr>
              <a:spcBef>
                <a:spcPts val="600"/>
              </a:spcBef>
            </a:pPr>
            <a:r>
              <a:rPr lang="ko-KR" altLang="en-US" sz="1400" dirty="0" smtClean="0">
                <a:latin typeface="a가을소풍M" panose="02020600000000000000" pitchFamily="18" charset="-127"/>
                <a:ea typeface="a가을소풍M" panose="02020600000000000000" pitchFamily="18" charset="-127"/>
              </a:rPr>
              <a:t>박현욱 </a:t>
            </a:r>
            <a:r>
              <a:rPr lang="en-US" altLang="ko-KR" sz="1400" dirty="0" smtClean="0">
                <a:latin typeface="a가을소풍M" panose="02020600000000000000" pitchFamily="18" charset="-127"/>
                <a:ea typeface="a가을소풍M" panose="02020600000000000000" pitchFamily="18" charset="-127"/>
              </a:rPr>
              <a:t>: gusdnr9875</a:t>
            </a:r>
          </a:p>
          <a:p>
            <a:pPr>
              <a:spcBef>
                <a:spcPts val="600"/>
              </a:spcBef>
            </a:pPr>
            <a:r>
              <a:rPr lang="ko-KR" altLang="en-US" sz="1400" dirty="0" smtClean="0">
                <a:latin typeface="a가을소풍M" panose="02020600000000000000" pitchFamily="18" charset="-127"/>
                <a:ea typeface="a가을소풍M" panose="02020600000000000000" pitchFamily="18" charset="-127"/>
              </a:rPr>
              <a:t>신용원 </a:t>
            </a:r>
            <a:r>
              <a:rPr lang="en-US" altLang="ko-KR" sz="1400" dirty="0" smtClean="0">
                <a:latin typeface="a가을소풍M" panose="02020600000000000000" pitchFamily="18" charset="-127"/>
                <a:ea typeface="a가을소풍M" panose="02020600000000000000" pitchFamily="18" charset="-127"/>
              </a:rPr>
              <a:t>: </a:t>
            </a:r>
            <a:r>
              <a:rPr lang="en-US" altLang="ko-KR" sz="1400" dirty="0" err="1" smtClean="0">
                <a:latin typeface="a가을소풍M" panose="02020600000000000000" pitchFamily="18" charset="-127"/>
                <a:ea typeface="a가을소풍M" panose="02020600000000000000" pitchFamily="18" charset="-127"/>
              </a:rPr>
              <a:t>scenebyshin</a:t>
            </a:r>
            <a:endParaRPr lang="en-US" altLang="ko-KR" sz="1400" dirty="0" smtClean="0"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pPr>
              <a:spcBef>
                <a:spcPts val="600"/>
              </a:spcBef>
            </a:pPr>
            <a:r>
              <a:rPr lang="ko-KR" altLang="en-US" sz="1400" dirty="0" err="1" smtClean="0">
                <a:latin typeface="a가을소풍M" panose="02020600000000000000" pitchFamily="18" charset="-127"/>
                <a:ea typeface="a가을소풍M" panose="02020600000000000000" pitchFamily="18" charset="-127"/>
              </a:rPr>
              <a:t>김진엽</a:t>
            </a:r>
            <a:r>
              <a:rPr lang="ko-KR" altLang="en-US" sz="1400" dirty="0" smtClean="0">
                <a:latin typeface="a가을소풍M" panose="02020600000000000000" pitchFamily="18" charset="-127"/>
                <a:ea typeface="a가을소풍M" panose="02020600000000000000" pitchFamily="18" charset="-127"/>
              </a:rPr>
              <a:t> </a:t>
            </a:r>
            <a:r>
              <a:rPr lang="en-US" altLang="ko-KR" sz="1400" dirty="0" smtClean="0">
                <a:latin typeface="a가을소풍M" panose="02020600000000000000" pitchFamily="18" charset="-127"/>
                <a:ea typeface="a가을소풍M" panose="02020600000000000000" pitchFamily="18" charset="-127"/>
              </a:rPr>
              <a:t>: </a:t>
            </a:r>
            <a:r>
              <a:rPr lang="en-US" altLang="ko-KR" sz="1400" dirty="0" err="1" smtClean="0">
                <a:latin typeface="a가을소풍M" panose="02020600000000000000" pitchFamily="18" charset="-127"/>
                <a:ea typeface="a가을소풍M" panose="02020600000000000000" pitchFamily="18" charset="-127"/>
              </a:rPr>
              <a:t>jinyeob</a:t>
            </a:r>
            <a:endParaRPr lang="en-US" altLang="ko-KR" sz="1400" dirty="0" smtClean="0"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7664" y="1271082"/>
            <a:ext cx="6604992" cy="166414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850329" y="4879201"/>
            <a:ext cx="3401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15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2179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23528" y="267494"/>
            <a:ext cx="8496944" cy="4680520"/>
          </a:xfrm>
          <a:prstGeom prst="rect">
            <a:avLst/>
          </a:prstGeom>
          <a:solidFill>
            <a:schemeClr val="bg1"/>
          </a:solidFill>
          <a:ln w="76200">
            <a:solidFill>
              <a:srgbClr val="6455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9552" y="411510"/>
            <a:ext cx="13837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업무분담</a:t>
            </a:r>
            <a:endParaRPr lang="en-US" altLang="ko-KR" sz="2400" dirty="0" smtClean="0">
              <a:solidFill>
                <a:srgbClr val="81A78F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pic>
        <p:nvPicPr>
          <p:cNvPr id="2050" name="Picture 2" descr="https://cdn2.iconfinder.com/data/icons/city-basic-people/160/basicman10-25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000" y="1131590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1294" y="769110"/>
            <a:ext cx="487050" cy="146687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2130" y="863501"/>
            <a:ext cx="447608" cy="1348089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572038" y="2859783"/>
            <a:ext cx="2487793" cy="1800198"/>
          </a:xfrm>
          <a:prstGeom prst="rect">
            <a:avLst/>
          </a:prstGeom>
          <a:solidFill>
            <a:schemeClr val="bg1"/>
          </a:solidFill>
          <a:ln>
            <a:solidFill>
              <a:srgbClr val="F1BC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ㆍ온도</a:t>
            </a:r>
            <a:r>
              <a:rPr lang="ko-KR" altLang="en-US" sz="1200" dirty="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데이터 수집</a:t>
            </a:r>
            <a:r>
              <a:rPr lang="en-US" altLang="ko-KR" sz="1200" dirty="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/</a:t>
            </a:r>
            <a:r>
              <a:rPr lang="ko-KR" altLang="en-US" sz="1200" dirty="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전송</a:t>
            </a:r>
            <a:endParaRPr lang="en-US" altLang="ko-KR" sz="1200" dirty="0" smtClean="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pPr algn="ctr"/>
            <a:r>
              <a:rPr lang="ko-KR" altLang="en-US" sz="1200" dirty="0" err="1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ㆍ습도</a:t>
            </a:r>
            <a:r>
              <a:rPr lang="ko-KR" altLang="en-US" sz="1200" dirty="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데이터 수집</a:t>
            </a:r>
            <a:r>
              <a:rPr lang="en-US" altLang="ko-KR" sz="1200" dirty="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/</a:t>
            </a:r>
            <a:r>
              <a:rPr lang="ko-KR" altLang="en-US" sz="1200" dirty="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전송</a:t>
            </a:r>
            <a:endParaRPr lang="en-US" altLang="ko-KR" sz="1200" dirty="0" smtClean="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pPr algn="ctr"/>
            <a:r>
              <a:rPr lang="ko-KR" altLang="en-US" sz="1200" dirty="0" err="1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ㆍ미세먼지</a:t>
            </a:r>
            <a:r>
              <a:rPr lang="ko-KR" altLang="en-US" sz="1200" dirty="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데이터 수집</a:t>
            </a:r>
            <a:r>
              <a:rPr lang="en-US" altLang="ko-KR" sz="1200" dirty="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/</a:t>
            </a:r>
            <a:r>
              <a:rPr lang="ko-KR" altLang="en-US" sz="1200" dirty="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전송</a:t>
            </a:r>
            <a:endParaRPr lang="en-US" altLang="ko-KR" sz="1200" dirty="0" smtClean="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pPr algn="ctr"/>
            <a:r>
              <a:rPr lang="ko-KR" altLang="en-US" sz="1200" dirty="0" err="1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ㆍ아두이노</a:t>
            </a:r>
            <a:r>
              <a:rPr lang="en-US" altLang="ko-KR" sz="1200" dirty="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-</a:t>
            </a:r>
            <a:r>
              <a:rPr lang="ko-KR" altLang="en-US" sz="1200" dirty="0" err="1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라즈베리파이</a:t>
            </a:r>
            <a:r>
              <a:rPr lang="ko-KR" altLang="en-US" sz="1200" dirty="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통신</a:t>
            </a:r>
          </a:p>
          <a:p>
            <a:pPr algn="ctr"/>
            <a:r>
              <a:rPr lang="ko-KR" altLang="en-US" sz="1200" dirty="0" err="1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ㆍ애플리케이션</a:t>
            </a:r>
            <a:r>
              <a:rPr lang="ko-KR" altLang="en-US" sz="1200" dirty="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제작</a:t>
            </a:r>
            <a:endParaRPr lang="en-US" altLang="ko-KR" sz="1200" dirty="0" smtClean="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pPr algn="ctr"/>
            <a:r>
              <a:rPr lang="ko-KR" altLang="en-US" sz="1200" dirty="0" err="1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ㆍ프레임</a:t>
            </a:r>
            <a:r>
              <a:rPr lang="ko-KR" altLang="en-US" sz="1200" dirty="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설계</a:t>
            </a:r>
            <a:endParaRPr lang="en-US" altLang="ko-KR" sz="1200" dirty="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364087" y="2859783"/>
            <a:ext cx="2487793" cy="1800198"/>
          </a:xfrm>
          <a:prstGeom prst="rect">
            <a:avLst/>
          </a:prstGeom>
          <a:solidFill>
            <a:schemeClr val="bg1"/>
          </a:solidFill>
          <a:ln>
            <a:solidFill>
              <a:srgbClr val="F1BC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ㆍ데이터베이스</a:t>
            </a:r>
            <a:r>
              <a:rPr lang="ko-KR" altLang="en-US" sz="1200" dirty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구축</a:t>
            </a:r>
            <a:endParaRPr lang="en-US" altLang="ko-KR" sz="1200" dirty="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pPr algn="ctr"/>
            <a:r>
              <a:rPr lang="ko-KR" altLang="en-US" sz="1200" dirty="0" err="1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ㆍ라즈베리파이</a:t>
            </a:r>
            <a:r>
              <a:rPr lang="en-US" altLang="ko-KR" sz="1200" dirty="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-</a:t>
            </a:r>
            <a:r>
              <a:rPr lang="ko-KR" altLang="en-US" sz="1200" dirty="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앱 통신</a:t>
            </a:r>
            <a:endParaRPr lang="en-US" altLang="ko-KR" sz="1200" dirty="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pPr algn="ctr"/>
            <a:r>
              <a:rPr lang="ko-KR" altLang="en-US" sz="1200" dirty="0" err="1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ㆍ</a:t>
            </a:r>
            <a:r>
              <a:rPr lang="en-US" altLang="ko-KR" sz="1200" dirty="0" err="1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nodejs</a:t>
            </a:r>
            <a:r>
              <a:rPr lang="en-US" altLang="ko-KR" sz="1200" dirty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</a:t>
            </a:r>
            <a:r>
              <a:rPr lang="ko-KR" altLang="en-US" sz="1200" dirty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웹 서버 </a:t>
            </a:r>
            <a:r>
              <a:rPr lang="ko-KR" altLang="en-US" sz="1200" dirty="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구축</a:t>
            </a:r>
            <a:endParaRPr lang="en-US" altLang="ko-KR" sz="1200" dirty="0" smtClean="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pPr algn="ctr"/>
            <a:r>
              <a:rPr lang="ko-KR" altLang="en-US" sz="1200" dirty="0" err="1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ㆍ</a:t>
            </a:r>
            <a:r>
              <a:rPr lang="en-US" altLang="ko-KR" sz="1200" dirty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LED </a:t>
            </a:r>
            <a:r>
              <a:rPr lang="ko-KR" altLang="en-US" sz="1200" dirty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원격제어</a:t>
            </a:r>
            <a:endParaRPr lang="en-US" altLang="ko-KR" sz="1200" dirty="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pPr algn="ctr"/>
            <a:r>
              <a:rPr lang="ko-KR" altLang="en-US" sz="1200" dirty="0" err="1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ㆍ서보모터</a:t>
            </a:r>
            <a:r>
              <a:rPr lang="ko-KR" altLang="en-US" sz="1200" dirty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</a:t>
            </a:r>
            <a:r>
              <a:rPr lang="ko-KR" altLang="en-US" sz="1200" dirty="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원격제어</a:t>
            </a:r>
            <a:endParaRPr lang="en-US" altLang="ko-KR" sz="1200" dirty="0" smtClean="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pPr algn="ctr"/>
            <a:r>
              <a:rPr lang="ko-KR" altLang="en-US" sz="1200" dirty="0" err="1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ㆍ프레임</a:t>
            </a:r>
            <a:r>
              <a:rPr lang="ko-KR" altLang="en-US" sz="1200" dirty="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제작</a:t>
            </a:r>
            <a:endParaRPr lang="en-US" altLang="ko-KR" sz="1200" dirty="0" smtClean="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180922" y="2859783"/>
            <a:ext cx="2487793" cy="1800198"/>
          </a:xfrm>
          <a:prstGeom prst="rect">
            <a:avLst/>
          </a:prstGeom>
          <a:solidFill>
            <a:schemeClr val="bg1"/>
          </a:solidFill>
          <a:ln>
            <a:solidFill>
              <a:srgbClr val="F1BC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ㆍ카메라</a:t>
            </a:r>
            <a:r>
              <a:rPr lang="ko-KR" altLang="en-US" sz="1200" dirty="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모듈 스트리밍</a:t>
            </a:r>
            <a:endParaRPr lang="en-US" altLang="ko-KR" sz="1200" dirty="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pPr algn="ctr"/>
            <a:r>
              <a:rPr lang="ko-KR" altLang="en-US" sz="1200" dirty="0" err="1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ㆍ비접촉식</a:t>
            </a:r>
            <a:r>
              <a:rPr lang="ko-KR" altLang="en-US" sz="1200" dirty="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온도센서</a:t>
            </a:r>
            <a:endParaRPr lang="en-US" altLang="ko-KR" sz="1200" dirty="0" smtClean="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pPr algn="ctr"/>
            <a:r>
              <a:rPr lang="ko-KR" altLang="en-US" sz="1200" dirty="0" err="1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데이터수집</a:t>
            </a:r>
            <a:r>
              <a:rPr lang="en-US" altLang="ko-KR" sz="1200" dirty="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/</a:t>
            </a:r>
            <a:r>
              <a:rPr lang="ko-KR" altLang="en-US" sz="1200" dirty="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전송</a:t>
            </a:r>
            <a:endParaRPr lang="en-US" altLang="ko-KR" sz="1200" dirty="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pPr algn="ctr"/>
            <a:r>
              <a:rPr lang="ko-KR" altLang="en-US" sz="1200" dirty="0" err="1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ㆍ음악</a:t>
            </a:r>
            <a:r>
              <a:rPr lang="ko-KR" altLang="en-US" sz="1200" dirty="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출력</a:t>
            </a:r>
            <a:endParaRPr lang="en-US" altLang="ko-KR" sz="1200" dirty="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pPr algn="ctr"/>
            <a:r>
              <a:rPr lang="ko-KR" altLang="en-US" sz="1200" dirty="0" err="1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ㆍ</a:t>
            </a:r>
            <a:r>
              <a:rPr lang="en-US" altLang="ko-KR" sz="1200" dirty="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UV4L</a:t>
            </a:r>
            <a:r>
              <a:rPr lang="ko-KR" altLang="en-US" sz="1200" dirty="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영상 스트리밍 서버 구축</a:t>
            </a:r>
            <a:endParaRPr lang="en-US" altLang="ko-KR" sz="1200" dirty="0" smtClean="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pPr algn="ctr"/>
            <a:r>
              <a:rPr lang="ko-KR" altLang="en-US" sz="1200" dirty="0" err="1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ㆍ프레임</a:t>
            </a:r>
            <a:r>
              <a:rPr lang="ko-KR" altLang="en-US" sz="1200" dirty="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설계</a:t>
            </a:r>
            <a:endParaRPr lang="en-US" altLang="ko-KR" sz="1200" dirty="0" smtClean="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72038" y="2391788"/>
            <a:ext cx="2487793" cy="359920"/>
          </a:xfrm>
          <a:prstGeom prst="rect">
            <a:avLst/>
          </a:prstGeom>
          <a:solidFill>
            <a:schemeClr val="bg1"/>
          </a:solidFill>
          <a:ln>
            <a:solidFill>
              <a:srgbClr val="F1BC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김진엽</a:t>
            </a:r>
            <a:endParaRPr lang="en-US" altLang="ko-KR" sz="1400" dirty="0" smtClean="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364087" y="2391788"/>
            <a:ext cx="2487793" cy="359920"/>
          </a:xfrm>
          <a:prstGeom prst="rect">
            <a:avLst/>
          </a:prstGeom>
          <a:solidFill>
            <a:schemeClr val="bg1"/>
          </a:solidFill>
          <a:ln>
            <a:solidFill>
              <a:srgbClr val="F1BC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신용원</a:t>
            </a:r>
            <a:endParaRPr lang="en-US" altLang="ko-KR" sz="1400" dirty="0" smtClean="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6156136" y="2391787"/>
            <a:ext cx="2487793" cy="359920"/>
          </a:xfrm>
          <a:prstGeom prst="rect">
            <a:avLst/>
          </a:prstGeom>
          <a:solidFill>
            <a:schemeClr val="bg1"/>
          </a:solidFill>
          <a:ln>
            <a:solidFill>
              <a:srgbClr val="F1BC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박현욱</a:t>
            </a:r>
            <a:endParaRPr lang="en-US" altLang="ko-KR" sz="1400" dirty="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850329" y="4879201"/>
            <a:ext cx="3401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16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12166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23528" y="267494"/>
            <a:ext cx="8496944" cy="4680520"/>
          </a:xfrm>
          <a:prstGeom prst="rect">
            <a:avLst/>
          </a:prstGeom>
          <a:solidFill>
            <a:schemeClr val="bg1"/>
          </a:solidFill>
          <a:ln w="76200">
            <a:solidFill>
              <a:srgbClr val="6455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9552" y="411510"/>
            <a:ext cx="27029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종합설계 </a:t>
            </a:r>
            <a:r>
              <a:rPr lang="ko-KR" altLang="en-US" sz="2400" dirty="0" err="1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수행일정</a:t>
            </a:r>
            <a:endParaRPr lang="en-US" altLang="ko-KR" sz="2400" dirty="0" smtClean="0">
              <a:solidFill>
                <a:srgbClr val="81A78F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2813960"/>
              </p:ext>
            </p:extLst>
          </p:nvPr>
        </p:nvGraphicFramePr>
        <p:xfrm>
          <a:off x="395535" y="990541"/>
          <a:ext cx="8352930" cy="366680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342556">
                  <a:extLst>
                    <a:ext uri="{9D8B030D-6E8A-4147-A177-3AD203B41FA5}">
                      <a16:colId xmlns:a16="http://schemas.microsoft.com/office/drawing/2014/main" val="3087127199"/>
                    </a:ext>
                  </a:extLst>
                </a:gridCol>
                <a:gridCol w="1759614">
                  <a:extLst>
                    <a:ext uri="{9D8B030D-6E8A-4147-A177-3AD203B41FA5}">
                      <a16:colId xmlns:a16="http://schemas.microsoft.com/office/drawing/2014/main" val="3668573521"/>
                    </a:ext>
                  </a:extLst>
                </a:gridCol>
                <a:gridCol w="525076">
                  <a:extLst>
                    <a:ext uri="{9D8B030D-6E8A-4147-A177-3AD203B41FA5}">
                      <a16:colId xmlns:a16="http://schemas.microsoft.com/office/drawing/2014/main" val="4167172663"/>
                    </a:ext>
                  </a:extLst>
                </a:gridCol>
                <a:gridCol w="525076">
                  <a:extLst>
                    <a:ext uri="{9D8B030D-6E8A-4147-A177-3AD203B41FA5}">
                      <a16:colId xmlns:a16="http://schemas.microsoft.com/office/drawing/2014/main" val="1367137412"/>
                    </a:ext>
                  </a:extLst>
                </a:gridCol>
                <a:gridCol w="525076">
                  <a:extLst>
                    <a:ext uri="{9D8B030D-6E8A-4147-A177-3AD203B41FA5}">
                      <a16:colId xmlns:a16="http://schemas.microsoft.com/office/drawing/2014/main" val="3988689831"/>
                    </a:ext>
                  </a:extLst>
                </a:gridCol>
                <a:gridCol w="525076">
                  <a:extLst>
                    <a:ext uri="{9D8B030D-6E8A-4147-A177-3AD203B41FA5}">
                      <a16:colId xmlns:a16="http://schemas.microsoft.com/office/drawing/2014/main" val="1684087749"/>
                    </a:ext>
                  </a:extLst>
                </a:gridCol>
                <a:gridCol w="525076">
                  <a:extLst>
                    <a:ext uri="{9D8B030D-6E8A-4147-A177-3AD203B41FA5}">
                      <a16:colId xmlns:a16="http://schemas.microsoft.com/office/drawing/2014/main" val="360567347"/>
                    </a:ext>
                  </a:extLst>
                </a:gridCol>
                <a:gridCol w="525076">
                  <a:extLst>
                    <a:ext uri="{9D8B030D-6E8A-4147-A177-3AD203B41FA5}">
                      <a16:colId xmlns:a16="http://schemas.microsoft.com/office/drawing/2014/main" val="1950122683"/>
                    </a:ext>
                  </a:extLst>
                </a:gridCol>
                <a:gridCol w="525076">
                  <a:extLst>
                    <a:ext uri="{9D8B030D-6E8A-4147-A177-3AD203B41FA5}">
                      <a16:colId xmlns:a16="http://schemas.microsoft.com/office/drawing/2014/main" val="426411906"/>
                    </a:ext>
                  </a:extLst>
                </a:gridCol>
                <a:gridCol w="525076">
                  <a:extLst>
                    <a:ext uri="{9D8B030D-6E8A-4147-A177-3AD203B41FA5}">
                      <a16:colId xmlns:a16="http://schemas.microsoft.com/office/drawing/2014/main" val="631766266"/>
                    </a:ext>
                  </a:extLst>
                </a:gridCol>
                <a:gridCol w="525076">
                  <a:extLst>
                    <a:ext uri="{9D8B030D-6E8A-4147-A177-3AD203B41FA5}">
                      <a16:colId xmlns:a16="http://schemas.microsoft.com/office/drawing/2014/main" val="1501190672"/>
                    </a:ext>
                  </a:extLst>
                </a:gridCol>
                <a:gridCol w="525076">
                  <a:extLst>
                    <a:ext uri="{9D8B030D-6E8A-4147-A177-3AD203B41FA5}">
                      <a16:colId xmlns:a16="http://schemas.microsoft.com/office/drawing/2014/main" val="133764549"/>
                    </a:ext>
                  </a:extLst>
                </a:gridCol>
              </a:tblGrid>
              <a:tr h="271679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+mn-lt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+mn-lt"/>
                        </a:rPr>
                        <a:t>추진 사항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+mn-lt"/>
                        </a:rPr>
                        <a:t>12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+mn-lt"/>
                        </a:rPr>
                        <a:t>월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+mn-lt"/>
                        </a:rPr>
                        <a:t>월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+mn-lt"/>
                        </a:rPr>
                        <a:t>2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+mn-lt"/>
                        </a:rPr>
                        <a:t>월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+mn-lt"/>
                        </a:rPr>
                        <a:t>3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+mn-lt"/>
                        </a:rPr>
                        <a:t>월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+mn-lt"/>
                        </a:rPr>
                        <a:t>4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+mn-lt"/>
                        </a:rPr>
                        <a:t>월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+mn-lt"/>
                        </a:rPr>
                        <a:t>5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+mn-lt"/>
                        </a:rPr>
                        <a:t>월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+mn-lt"/>
                        </a:rPr>
                        <a:t>6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+mn-lt"/>
                        </a:rPr>
                        <a:t>월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+mn-lt"/>
                        </a:rPr>
                        <a:t>7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+mn-lt"/>
                        </a:rPr>
                        <a:t>월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+mn-lt"/>
                        </a:rPr>
                        <a:t>8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+mn-lt"/>
                        </a:rPr>
                        <a:t>월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+mn-lt"/>
                        </a:rPr>
                        <a:t>9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+mn-lt"/>
                        </a:rPr>
                        <a:t>월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5590221"/>
                  </a:ext>
                </a:extLst>
              </a:tr>
              <a:tr h="396907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sz="900" b="1" dirty="0" err="1" smtClean="0">
                          <a:solidFill>
                            <a:schemeClr val="tx1"/>
                          </a:solidFill>
                          <a:latin typeface="+mn-lt"/>
                        </a:rPr>
                        <a:t>계획단계</a:t>
                      </a:r>
                      <a:endParaRPr lang="en-US" altLang="ko-KR" sz="900" b="1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sz="800" b="0" baseline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개발과정 토의</a:t>
                      </a: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, </a:t>
                      </a:r>
                      <a:r>
                        <a:rPr lang="ko-KR" altLang="en-US" sz="800" b="0" baseline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코딩 규칙 확립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en-US" altLang="ko-KR" sz="100" dirty="0" smtClean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en-US" altLang="ko-KR" sz="100" dirty="0" smtClean="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en-US" altLang="ko-KR" sz="100" dirty="0" smtClean="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en-US" altLang="ko-KR" sz="100" dirty="0" smtClean="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en-US" altLang="ko-KR" sz="100" dirty="0" smtClean="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en-US" altLang="ko-KR" sz="100" dirty="0" smtClean="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en-US" altLang="ko-KR" sz="100" dirty="0" smtClean="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en-US" altLang="ko-KR" sz="100" dirty="0" smtClean="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en-US" altLang="ko-KR" sz="100" dirty="0" smtClean="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en-US" altLang="ko-KR" sz="100" dirty="0" smtClean="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4205153"/>
                  </a:ext>
                </a:extLst>
              </a:tr>
              <a:tr h="420286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sz="900" b="1" dirty="0" smtClean="0">
                          <a:solidFill>
                            <a:schemeClr val="tx1"/>
                          </a:solidFill>
                          <a:latin typeface="+mn-lt"/>
                        </a:rPr>
                        <a:t>요구분석단계</a:t>
                      </a:r>
                      <a:endParaRPr lang="ko-KR" altLang="en-US" sz="9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sz="800" b="0" baseline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요구사항 분석</a:t>
                      </a: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, </a:t>
                      </a:r>
                      <a:r>
                        <a:rPr lang="ko-KR" altLang="en-US" sz="800" b="0" baseline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자료 조사</a:t>
                      </a: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00"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00" dirty="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00" dirty="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00" dirty="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00" dirty="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00" dirty="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00" dirty="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00" dirty="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00" dirty="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" dirty="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9387589"/>
                  </a:ext>
                </a:extLst>
              </a:tr>
              <a:tr h="420286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sz="900" b="1" dirty="0" err="1" smtClean="0">
                          <a:solidFill>
                            <a:schemeClr val="tx1"/>
                          </a:solidFill>
                          <a:latin typeface="+mn-lt"/>
                        </a:rPr>
                        <a:t>설계단계</a:t>
                      </a:r>
                      <a:endParaRPr lang="ko-KR" altLang="en-US" sz="9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하드웨어 설계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/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구현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(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  <a:latin typeface="+mn-lt"/>
                        </a:rPr>
                        <a:t>아두이노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,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  <a:latin typeface="+mn-lt"/>
                        </a:rPr>
                        <a:t>라즈베리파이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 각 모듈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)</a:t>
                      </a: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00" dirty="0">
                        <a:latin typeface="+mn-lt"/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00" dirty="0">
                        <a:latin typeface="+mn-lt"/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00" dirty="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00" dirty="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00" dirty="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00" dirty="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00" dirty="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00" dirty="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00" dirty="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" dirty="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893683"/>
                  </a:ext>
                </a:extLst>
              </a:tr>
              <a:tr h="430614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sz="900" b="1" dirty="0" err="1" smtClean="0">
                          <a:solidFill>
                            <a:schemeClr val="tx1"/>
                          </a:solidFill>
                          <a:latin typeface="+mn-lt"/>
                        </a:rPr>
                        <a:t>구현단계</a:t>
                      </a:r>
                      <a:endParaRPr lang="ko-KR" altLang="en-US" sz="9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소프트웨어 설계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/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구현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(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앱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, 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서버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(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통신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), 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데이터베이스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)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00" dirty="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00" dirty="0">
                        <a:latin typeface="+mn-lt"/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00"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00"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00"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00" dirty="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00" dirty="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00" dirty="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00" dirty="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" dirty="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4385460"/>
                  </a:ext>
                </a:extLst>
              </a:tr>
              <a:tr h="420286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sz="900" b="1" dirty="0" err="1" smtClean="0">
                          <a:solidFill>
                            <a:schemeClr val="tx1"/>
                          </a:solidFill>
                          <a:latin typeface="+mn-lt"/>
                        </a:rPr>
                        <a:t>테스트단계</a:t>
                      </a:r>
                      <a:endParaRPr lang="ko-KR" altLang="en-US" sz="9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장치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, 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서버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, Application</a:t>
                      </a: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ko-KR" altLang="en-US" sz="800" b="0" baseline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연동</a:t>
                      </a:r>
                      <a:endParaRPr lang="en-US" altLang="ko-KR" sz="800" b="0" baseline="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간이 모델링 이후 테스트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00" dirty="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00" dirty="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00" dirty="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00" dirty="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00" dirty="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556785"/>
                  </a:ext>
                </a:extLst>
              </a:tr>
              <a:tr h="420286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sz="900" b="1" dirty="0" smtClean="0">
                          <a:solidFill>
                            <a:schemeClr val="tx1"/>
                          </a:solidFill>
                          <a:latin typeface="+mn-lt"/>
                        </a:rPr>
                        <a:t>유지보수단계</a:t>
                      </a:r>
                      <a:endParaRPr lang="ko-KR" altLang="en-US" sz="9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환경 제약 처리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, 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디버깅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00" dirty="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00" dirty="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00" dirty="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00" dirty="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00" dirty="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4308775"/>
                  </a:ext>
                </a:extLst>
              </a:tr>
              <a:tr h="420286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sz="900" b="1" dirty="0" err="1" smtClean="0">
                          <a:solidFill>
                            <a:schemeClr val="tx1"/>
                          </a:solidFill>
                          <a:latin typeface="+mn-lt"/>
                        </a:rPr>
                        <a:t>최종모델링</a:t>
                      </a:r>
                      <a:endParaRPr lang="ko-KR" altLang="en-US" sz="9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  <a:latin typeface="+mn-lt"/>
                        </a:rPr>
                        <a:t>최종테스트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 및 데모 시연 준비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00" dirty="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00" dirty="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00" dirty="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00" dirty="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00" dirty="0">
                        <a:latin typeface="+mn-lt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0294432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8851131" y="4879201"/>
            <a:ext cx="3385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17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29411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23528" y="267494"/>
            <a:ext cx="8496944" cy="4680520"/>
          </a:xfrm>
          <a:prstGeom prst="rect">
            <a:avLst/>
          </a:prstGeom>
          <a:solidFill>
            <a:schemeClr val="bg1"/>
          </a:solidFill>
          <a:ln w="76200">
            <a:solidFill>
              <a:srgbClr val="6455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9552" y="411510"/>
            <a:ext cx="31117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err="1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필요기술</a:t>
            </a:r>
            <a:r>
              <a:rPr lang="ko-KR" altLang="en-US" sz="2400" dirty="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및 참고문헌</a:t>
            </a:r>
            <a:endParaRPr lang="en-US" altLang="ko-KR" sz="2400" dirty="0" smtClean="0">
              <a:solidFill>
                <a:srgbClr val="81A78F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6D05C291-5844-4267-8D55-F2FC8A740650}"/>
              </a:ext>
            </a:extLst>
          </p:cNvPr>
          <p:cNvSpPr txBox="1">
            <a:spLocks/>
          </p:cNvSpPr>
          <p:nvPr/>
        </p:nvSpPr>
        <p:spPr>
          <a:xfrm>
            <a:off x="827584" y="817092"/>
            <a:ext cx="7694240" cy="42188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200" dirty="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유사사례</a:t>
            </a:r>
            <a:endParaRPr lang="en-US" altLang="ko-KR" sz="1200" dirty="0" smtClean="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r>
              <a:rPr lang="en-US" altLang="ko-KR" sz="1200" dirty="0" smtClean="0">
                <a:latin typeface="a가을소풍M" panose="02020600000000000000" pitchFamily="18" charset="-127"/>
                <a:ea typeface="a가을소풍M" panose="02020600000000000000" pitchFamily="18" charset="-127"/>
              </a:rPr>
              <a:t>[</a:t>
            </a:r>
            <a:r>
              <a:rPr lang="ko-KR" altLang="en-US" sz="1200" dirty="0" err="1" smtClean="0">
                <a:latin typeface="a가을소풍M" panose="02020600000000000000" pitchFamily="18" charset="-127"/>
                <a:ea typeface="a가을소풍M" panose="02020600000000000000" pitchFamily="18" charset="-127"/>
              </a:rPr>
              <a:t>썬플라워</a:t>
            </a:r>
            <a:r>
              <a:rPr lang="ko-KR" altLang="en-US" sz="1200" dirty="0" smtClean="0">
                <a:latin typeface="a가을소풍M" panose="02020600000000000000" pitchFamily="18" charset="-127"/>
                <a:ea typeface="a가을소풍M" panose="02020600000000000000" pitchFamily="18" charset="-127"/>
              </a:rPr>
              <a:t> 스마트 모빌</a:t>
            </a:r>
            <a:r>
              <a:rPr lang="en-US" altLang="ko-KR" sz="1200" dirty="0" smtClean="0">
                <a:latin typeface="a가을소풍M" panose="02020600000000000000" pitchFamily="18" charset="-127"/>
                <a:ea typeface="a가을소풍M" panose="02020600000000000000" pitchFamily="18" charset="-127"/>
              </a:rPr>
              <a:t>, </a:t>
            </a:r>
            <a:r>
              <a:rPr lang="ko-KR" altLang="en-US" sz="1200" dirty="0" err="1" smtClean="0">
                <a:latin typeface="a가을소풍M" panose="02020600000000000000" pitchFamily="18" charset="-127"/>
                <a:ea typeface="a가을소풍M" panose="02020600000000000000" pitchFamily="18" charset="-127"/>
              </a:rPr>
              <a:t>코이토니스</a:t>
            </a:r>
            <a:r>
              <a:rPr lang="en-US" altLang="ko-KR" sz="1200" dirty="0" smtClean="0">
                <a:latin typeface="a가을소풍M" panose="02020600000000000000" pitchFamily="18" charset="-127"/>
                <a:ea typeface="a가을소풍M" panose="02020600000000000000" pitchFamily="18" charset="-127"/>
              </a:rPr>
              <a:t>]</a:t>
            </a:r>
          </a:p>
          <a:p>
            <a:r>
              <a:rPr lang="en-US" altLang="ko-KR" sz="700" dirty="0" smtClean="0">
                <a:latin typeface="a가을소풍M" panose="02020600000000000000" pitchFamily="18" charset="-127"/>
                <a:ea typeface="a가을소풍M" panose="02020600000000000000" pitchFamily="18" charset="-127"/>
              </a:rPr>
              <a:t>http://m.e-himart.co.kr/app/goods/goodsDetail?goodsNo=0000422612</a:t>
            </a:r>
          </a:p>
          <a:p>
            <a:endParaRPr lang="en-US" altLang="ko-KR" sz="1200" dirty="0" smtClean="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r>
              <a:rPr lang="ko-KR" altLang="en-US" sz="1200" dirty="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스트리밍 서비스 기술</a:t>
            </a:r>
            <a:endParaRPr lang="en-US" altLang="ko-KR" sz="1200" dirty="0" smtClean="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r>
              <a:rPr lang="en-US" altLang="ko-KR" sz="1200" dirty="0" smtClean="0">
                <a:latin typeface="a가을소풍M" panose="02020600000000000000" pitchFamily="18" charset="-127"/>
                <a:ea typeface="a가을소풍M" panose="02020600000000000000" pitchFamily="18" charset="-127"/>
              </a:rPr>
              <a:t>[</a:t>
            </a:r>
            <a:r>
              <a:rPr lang="ko-KR" altLang="en-US" sz="1200" dirty="0" smtClean="0">
                <a:latin typeface="a가을소풍M" panose="02020600000000000000" pitchFamily="18" charset="-127"/>
                <a:ea typeface="a가을소풍M" panose="02020600000000000000" pitchFamily="18" charset="-127"/>
              </a:rPr>
              <a:t>파이카메라를 이용한 </a:t>
            </a:r>
            <a:r>
              <a:rPr lang="en-US" altLang="ko-KR" sz="1200" dirty="0" smtClean="0">
                <a:latin typeface="a가을소풍M" panose="02020600000000000000" pitchFamily="18" charset="-127"/>
                <a:ea typeface="a가을소풍M" panose="02020600000000000000" pitchFamily="18" charset="-127"/>
              </a:rPr>
              <a:t>MMAL MOTION – MJPEG </a:t>
            </a:r>
            <a:r>
              <a:rPr lang="ko-KR" altLang="en-US" sz="1200" dirty="0" smtClean="0">
                <a:latin typeface="a가을소풍M" panose="02020600000000000000" pitchFamily="18" charset="-127"/>
                <a:ea typeface="a가을소풍M" panose="02020600000000000000" pitchFamily="18" charset="-127"/>
              </a:rPr>
              <a:t>스트리밍</a:t>
            </a:r>
            <a:r>
              <a:rPr lang="en-US" altLang="ko-KR" sz="1200" dirty="0">
                <a:latin typeface="a가을소풍M" panose="02020600000000000000" pitchFamily="18" charset="-127"/>
                <a:ea typeface="a가을소풍M" panose="02020600000000000000" pitchFamily="18" charset="-127"/>
              </a:rPr>
              <a:t>]</a:t>
            </a:r>
            <a:endParaRPr lang="en-US" altLang="ko-KR" sz="1200" dirty="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r>
              <a:rPr lang="en-US" altLang="ko-KR" sz="700" dirty="0" smtClean="0">
                <a:latin typeface="a가을소풍M" panose="02020600000000000000" pitchFamily="18" charset="-127"/>
                <a:ea typeface="a가을소풍M" panose="02020600000000000000" pitchFamily="18" charset="-127"/>
              </a:rPr>
              <a:t>http://www.hardcopyworld.com/ngine/aduino/index.php/archives/1803</a:t>
            </a:r>
          </a:p>
          <a:p>
            <a:r>
              <a:rPr lang="en-US" altLang="ko-KR" sz="1200" dirty="0" smtClean="0">
                <a:latin typeface="a가을소풍M" panose="02020600000000000000" pitchFamily="18" charset="-127"/>
                <a:ea typeface="a가을소풍M" panose="02020600000000000000" pitchFamily="18" charset="-127"/>
              </a:rPr>
              <a:t> [</a:t>
            </a:r>
            <a:r>
              <a:rPr lang="ko-KR" altLang="en-US" sz="1200" dirty="0" err="1" smtClean="0">
                <a:latin typeface="a가을소풍M" panose="02020600000000000000" pitchFamily="18" charset="-127"/>
                <a:ea typeface="a가을소풍M" panose="02020600000000000000" pitchFamily="18" charset="-127"/>
              </a:rPr>
              <a:t>라즈베리파이</a:t>
            </a:r>
            <a:r>
              <a:rPr lang="ko-KR" altLang="en-US" sz="1200" dirty="0" smtClean="0">
                <a:latin typeface="a가을소풍M" panose="02020600000000000000" pitchFamily="18" charset="-127"/>
                <a:ea typeface="a가을소풍M" panose="02020600000000000000" pitchFamily="18" charset="-127"/>
              </a:rPr>
              <a:t> 카메라 동영상 스트리밍</a:t>
            </a:r>
            <a:r>
              <a:rPr lang="en-US" altLang="ko-KR" sz="1200" dirty="0" smtClean="0">
                <a:latin typeface="a가을소풍M" panose="02020600000000000000" pitchFamily="18" charset="-127"/>
                <a:ea typeface="a가을소풍M" panose="02020600000000000000" pitchFamily="18" charset="-127"/>
              </a:rPr>
              <a:t>]</a:t>
            </a:r>
          </a:p>
          <a:p>
            <a:r>
              <a:rPr lang="en-US" altLang="ko-KR" sz="700" dirty="0" smtClean="0">
                <a:latin typeface="a가을소풍M" panose="02020600000000000000" pitchFamily="18" charset="-127"/>
                <a:ea typeface="a가을소풍M" panose="02020600000000000000" pitchFamily="18" charset="-127"/>
              </a:rPr>
              <a:t>http://blog.naver.com/PostView.nhn?blogId=3demp&amp;logNo=221399934352&amp;categoryNo=0&amp;parentCategoryNo=52</a:t>
            </a:r>
          </a:p>
          <a:p>
            <a:r>
              <a:rPr lang="en-US" altLang="ko-KR" sz="700" dirty="0" smtClean="0">
                <a:latin typeface="a가을소풍M" panose="02020600000000000000" pitchFamily="18" charset="-127"/>
                <a:ea typeface="a가을소풍M" panose="02020600000000000000" pitchFamily="18" charset="-127"/>
              </a:rPr>
              <a:t>&amp;</a:t>
            </a:r>
            <a:r>
              <a:rPr lang="en-US" altLang="ko-KR" sz="700" dirty="0" err="1" smtClean="0">
                <a:latin typeface="a가을소풍M" panose="02020600000000000000" pitchFamily="18" charset="-127"/>
                <a:ea typeface="a가을소풍M" panose="02020600000000000000" pitchFamily="18" charset="-127"/>
              </a:rPr>
              <a:t>viewDate</a:t>
            </a:r>
            <a:r>
              <a:rPr lang="en-US" altLang="ko-KR" sz="700" dirty="0" smtClean="0">
                <a:latin typeface="a가을소풍M" panose="02020600000000000000" pitchFamily="18" charset="-127"/>
                <a:ea typeface="a가을소풍M" panose="02020600000000000000" pitchFamily="18" charset="-127"/>
              </a:rPr>
              <a:t>=&amp;currentPage=1&amp;postListTopCurrentPage=1&amp;from=search</a:t>
            </a:r>
          </a:p>
          <a:p>
            <a:r>
              <a:rPr lang="en-US" altLang="ko-KR" sz="1200" dirty="0" smtClean="0">
                <a:latin typeface="a가을소풍M" panose="02020600000000000000" pitchFamily="18" charset="-127"/>
                <a:ea typeface="a가을소풍M" panose="02020600000000000000" pitchFamily="18" charset="-127"/>
              </a:rPr>
              <a:t>[</a:t>
            </a:r>
            <a:r>
              <a:rPr lang="ko-KR" altLang="en-US" sz="1200" dirty="0" err="1" smtClean="0">
                <a:latin typeface="a가을소풍M" panose="02020600000000000000" pitchFamily="18" charset="-127"/>
                <a:ea typeface="a가을소풍M" panose="02020600000000000000" pitchFamily="18" charset="-127"/>
              </a:rPr>
              <a:t>라즈베리파이를</a:t>
            </a:r>
            <a:r>
              <a:rPr lang="ko-KR" altLang="en-US" sz="1200" dirty="0" smtClean="0">
                <a:latin typeface="a가을소풍M" panose="02020600000000000000" pitchFamily="18" charset="-127"/>
                <a:ea typeface="a가을소풍M" panose="02020600000000000000" pitchFamily="18" charset="-127"/>
              </a:rPr>
              <a:t> 이용한 음악 스트리밍 </a:t>
            </a:r>
            <a:r>
              <a:rPr lang="ko-KR" altLang="en-US" sz="1200" dirty="0" err="1" smtClean="0">
                <a:latin typeface="a가을소풍M" panose="02020600000000000000" pitchFamily="18" charset="-127"/>
                <a:ea typeface="a가을소풍M" panose="02020600000000000000" pitchFamily="18" charset="-127"/>
              </a:rPr>
              <a:t>서버만들기</a:t>
            </a:r>
            <a:r>
              <a:rPr lang="en-US" altLang="ko-KR" sz="1200" dirty="0" smtClean="0">
                <a:latin typeface="a가을소풍M" panose="02020600000000000000" pitchFamily="18" charset="-127"/>
                <a:ea typeface="a가을소풍M" panose="02020600000000000000" pitchFamily="18" charset="-127"/>
              </a:rPr>
              <a:t>]</a:t>
            </a:r>
          </a:p>
          <a:p>
            <a:r>
              <a:rPr lang="en-US" altLang="ko-KR" sz="700" dirty="0" smtClean="0">
                <a:latin typeface="a가을소풍M" panose="02020600000000000000" pitchFamily="18" charset="-127"/>
                <a:ea typeface="a가을소풍M" panose="02020600000000000000" pitchFamily="18" charset="-127"/>
              </a:rPr>
              <a:t>https://writingdeveloper.tistory.com/8</a:t>
            </a:r>
          </a:p>
          <a:p>
            <a:endParaRPr lang="en-US" altLang="ko-KR" sz="1200" dirty="0" smtClean="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r>
              <a:rPr lang="en-US" altLang="ko-KR" sz="1200" dirty="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Node.js</a:t>
            </a:r>
            <a:r>
              <a:rPr lang="ko-KR" altLang="en-US" sz="1200" dirty="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</a:t>
            </a:r>
            <a:r>
              <a:rPr lang="ko-KR" altLang="en-US" sz="1200" dirty="0" err="1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서버구축</a:t>
            </a:r>
            <a:endParaRPr lang="en-US" altLang="ko-KR" sz="1200" dirty="0" smtClean="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[Noje.js Streaming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서비스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]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r>
              <a:rPr lang="en-US" altLang="ko-KR" sz="7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https://javafa.gitbooks.io/nodejs_server_basic/content/chapter11.html</a:t>
            </a:r>
            <a:endParaRPr lang="en-US" altLang="ko-KR" sz="700" dirty="0" smtClean="0"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endParaRPr lang="en-US" altLang="ko-KR" sz="1200" dirty="0" smtClean="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r>
              <a:rPr lang="ko-KR" altLang="en-US" sz="1200" dirty="0" smtClean="0">
                <a:solidFill>
                  <a:schemeClr val="tx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신생아 관련 논문</a:t>
            </a:r>
            <a:endParaRPr lang="en-US" altLang="ko-KR" sz="1200" dirty="0" smtClean="0">
              <a:solidFill>
                <a:schemeClr val="tx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r>
              <a:rPr lang="en-US" altLang="ko-KR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[</a:t>
            </a:r>
            <a:r>
              <a:rPr lang="ko-KR" altLang="en-US" sz="10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이군자</a:t>
            </a:r>
            <a:r>
              <a:rPr lang="en-US" altLang="ko-KR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,</a:t>
            </a:r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이명희</a:t>
            </a:r>
            <a:r>
              <a:rPr lang="en-US" altLang="ko-KR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(2002), </a:t>
            </a:r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신생아 </a:t>
            </a:r>
            <a:r>
              <a:rPr lang="ko-KR" altLang="en-US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감각자극에</a:t>
            </a:r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관한 국내 연구 논문 </a:t>
            </a:r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분석</a:t>
            </a:r>
            <a:r>
              <a:rPr lang="en-US" altLang="ko-KR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, </a:t>
            </a:r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아동간호학회지</a:t>
            </a:r>
            <a:r>
              <a:rPr lang="en-US" altLang="ko-KR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, 8(3), 332p]</a:t>
            </a:r>
            <a:endParaRPr lang="en-US" altLang="ko-KR" sz="1100" dirty="0">
              <a:solidFill>
                <a:schemeClr val="tx1">
                  <a:lumMod val="50000"/>
                  <a:lumOff val="50000"/>
                </a:schemeClr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r>
              <a:rPr lang="en-US" altLang="ko-KR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[</a:t>
            </a:r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안영미</a:t>
            </a:r>
            <a:r>
              <a:rPr lang="en-US" altLang="ko-KR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, </a:t>
            </a:r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손 민</a:t>
            </a:r>
            <a:r>
              <a:rPr lang="en-US" altLang="ko-KR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, </a:t>
            </a:r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김남희</a:t>
            </a:r>
            <a:r>
              <a:rPr lang="en-US" altLang="ko-KR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, </a:t>
            </a:r>
            <a:r>
              <a:rPr lang="ko-KR" altLang="en-US" sz="10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강나래</a:t>
            </a:r>
            <a:r>
              <a:rPr lang="en-US" altLang="ko-KR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, </a:t>
            </a:r>
            <a:r>
              <a:rPr lang="ko-KR" altLang="en-US" sz="10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강승연</a:t>
            </a:r>
            <a:r>
              <a:rPr lang="en-US" altLang="ko-KR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, </a:t>
            </a:r>
            <a:r>
              <a:rPr lang="ko-KR" altLang="en-US" sz="10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정은미</a:t>
            </a:r>
            <a:r>
              <a:rPr lang="en-US" altLang="ko-KR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(2017), </a:t>
            </a:r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고위험신생아의 </a:t>
            </a:r>
            <a:r>
              <a:rPr lang="ko-KR" altLang="en-US" sz="10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저체온증</a:t>
            </a:r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현황 및 </a:t>
            </a:r>
            <a:r>
              <a:rPr lang="ko-KR" altLang="en-US" sz="10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관련요인</a:t>
            </a:r>
            <a:r>
              <a:rPr lang="en-US" altLang="ko-KR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, </a:t>
            </a:r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아동간호학회지</a:t>
            </a:r>
            <a:r>
              <a:rPr lang="en-US" altLang="ko-KR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, 23(4), 505p]</a:t>
            </a:r>
            <a:endParaRPr lang="en-US" altLang="ko-KR" sz="1000" dirty="0">
              <a:solidFill>
                <a:schemeClr val="tx1">
                  <a:lumMod val="50000"/>
                  <a:lumOff val="50000"/>
                </a:schemeClr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848726" y="4879201"/>
            <a:ext cx="3433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18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24785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3" descr="C:\Users\hyeon_su\Desktop\2756697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38504"/>
          <a:stretch/>
        </p:blipFill>
        <p:spPr bwMode="auto">
          <a:xfrm>
            <a:off x="-540568" y="699543"/>
            <a:ext cx="5206267" cy="4443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5097579" y="2019493"/>
            <a:ext cx="1148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rgbClr val="E89378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감사합니</a:t>
            </a:r>
            <a:r>
              <a:rPr lang="ko-KR" altLang="en-US" dirty="0">
                <a:solidFill>
                  <a:srgbClr val="E89378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다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779912" y="1668745"/>
            <a:ext cx="130676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Q/A</a:t>
            </a:r>
            <a:endParaRPr lang="ko-KR" altLang="en-US" sz="4800" dirty="0">
              <a:solidFill>
                <a:schemeClr val="tx1">
                  <a:lumMod val="75000"/>
                  <a:lumOff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3937314" y="2351950"/>
            <a:ext cx="5206686" cy="0"/>
          </a:xfrm>
          <a:prstGeom prst="line">
            <a:avLst/>
          </a:prstGeom>
          <a:ln>
            <a:solidFill>
              <a:srgbClr val="F1BCA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850329" y="4879201"/>
            <a:ext cx="3401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19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34269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그룹 95"/>
          <p:cNvGrpSpPr/>
          <p:nvPr/>
        </p:nvGrpSpPr>
        <p:grpSpPr>
          <a:xfrm>
            <a:off x="-12700" y="2049947"/>
            <a:ext cx="9156700" cy="3106253"/>
            <a:chOff x="3427370" y="3201538"/>
            <a:chExt cx="5716630" cy="1941962"/>
          </a:xfrm>
        </p:grpSpPr>
        <p:pic>
          <p:nvPicPr>
            <p:cNvPr id="109" name="Picture 6" descr="C:\Users\hyeon_su\Desktop\무제-1.pn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63" r="16459" b="19377"/>
            <a:stretch/>
          </p:blipFill>
          <p:spPr bwMode="auto">
            <a:xfrm>
              <a:off x="4924241" y="3201538"/>
              <a:ext cx="4219759" cy="19419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 descr="C:\Users\hyeon_su\Desktop\무제-1.pn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321" r="4447" b="19377"/>
            <a:stretch/>
          </p:blipFill>
          <p:spPr bwMode="auto">
            <a:xfrm>
              <a:off x="3427370" y="3201538"/>
              <a:ext cx="1497055" cy="19419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2" name="모서리가 둥근 직사각형 61"/>
          <p:cNvSpPr/>
          <p:nvPr/>
        </p:nvSpPr>
        <p:spPr>
          <a:xfrm>
            <a:off x="395536" y="915566"/>
            <a:ext cx="8352928" cy="2664296"/>
          </a:xfrm>
          <a:prstGeom prst="roundRect">
            <a:avLst>
              <a:gd name="adj" fmla="val 6879"/>
            </a:avLst>
          </a:prstGeom>
          <a:solidFill>
            <a:schemeClr val="bg1">
              <a:alpha val="50000"/>
            </a:schemeClr>
          </a:solidFill>
          <a:ln>
            <a:solidFill>
              <a:srgbClr val="F1BC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grpSp>
        <p:nvGrpSpPr>
          <p:cNvPr id="63" name="그룹 62"/>
          <p:cNvGrpSpPr/>
          <p:nvPr/>
        </p:nvGrpSpPr>
        <p:grpSpPr>
          <a:xfrm>
            <a:off x="683568" y="1203598"/>
            <a:ext cx="3600400" cy="2066228"/>
            <a:chOff x="2915816" y="1635646"/>
            <a:chExt cx="3600400" cy="2066228"/>
          </a:xfrm>
        </p:grpSpPr>
        <p:grpSp>
          <p:nvGrpSpPr>
            <p:cNvPr id="44" name="그룹 43"/>
            <p:cNvGrpSpPr/>
            <p:nvPr/>
          </p:nvGrpSpPr>
          <p:grpSpPr>
            <a:xfrm>
              <a:off x="2915816" y="1635646"/>
              <a:ext cx="3600400" cy="461666"/>
              <a:chOff x="2497680" y="2340917"/>
              <a:chExt cx="3600400" cy="461666"/>
            </a:xfrm>
          </p:grpSpPr>
          <p:sp>
            <p:nvSpPr>
              <p:cNvPr id="8" name="직사각형 7"/>
              <p:cNvSpPr/>
              <p:nvPr/>
            </p:nvSpPr>
            <p:spPr>
              <a:xfrm>
                <a:off x="3059832" y="2340917"/>
                <a:ext cx="3038248" cy="4616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1BCA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latin typeface="a가을소풍M" panose="02020600000000000000" pitchFamily="18" charset="-127"/>
                  <a:ea typeface="a가을소풍M" panose="02020600000000000000" pitchFamily="18" charset="-127"/>
                </a:endParaRPr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3131840" y="2402473"/>
                <a:ext cx="289423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600" dirty="0" smtClean="0">
                    <a:solidFill>
                      <a:srgbClr val="4F715B"/>
                    </a:solidFill>
                    <a:latin typeface="a가을소풍M" panose="02020600000000000000" pitchFamily="18" charset="-127"/>
                    <a:ea typeface="a가을소풍M" panose="02020600000000000000" pitchFamily="18" charset="-127"/>
                  </a:rPr>
                  <a:t>졸업 연구 개요</a:t>
                </a:r>
                <a:endParaRPr lang="ko-KR" altLang="en-US" sz="1600" dirty="0">
                  <a:solidFill>
                    <a:srgbClr val="4F715B"/>
                  </a:solidFill>
                  <a:latin typeface="a가을소풍M" panose="02020600000000000000" pitchFamily="18" charset="-127"/>
                  <a:ea typeface="a가을소풍M" panose="02020600000000000000" pitchFamily="18" charset="-127"/>
                </a:endParaRPr>
              </a:p>
            </p:txBody>
          </p:sp>
          <p:sp>
            <p:nvSpPr>
              <p:cNvPr id="21" name="타원 20"/>
              <p:cNvSpPr/>
              <p:nvPr/>
            </p:nvSpPr>
            <p:spPr>
              <a:xfrm>
                <a:off x="2497680" y="2398686"/>
                <a:ext cx="346128" cy="346128"/>
              </a:xfrm>
              <a:prstGeom prst="ellipse">
                <a:avLst/>
              </a:prstGeom>
              <a:solidFill>
                <a:srgbClr val="E58769"/>
              </a:solidFill>
              <a:ln>
                <a:solidFill>
                  <a:srgbClr val="E5876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latin typeface="a가을소풍M" panose="02020600000000000000" pitchFamily="18" charset="-127"/>
                    <a:ea typeface="a가을소풍M" panose="02020600000000000000" pitchFamily="18" charset="-127"/>
                  </a:rPr>
                  <a:t>1</a:t>
                </a:r>
                <a:endParaRPr lang="ko-KR" altLang="en-US" dirty="0">
                  <a:latin typeface="a가을소풍M" panose="02020600000000000000" pitchFamily="18" charset="-127"/>
                  <a:ea typeface="a가을소풍M" panose="02020600000000000000" pitchFamily="18" charset="-127"/>
                </a:endParaRPr>
              </a:p>
            </p:txBody>
          </p:sp>
        </p:grpSp>
        <p:grpSp>
          <p:nvGrpSpPr>
            <p:cNvPr id="80" name="그룹 79"/>
            <p:cNvGrpSpPr/>
            <p:nvPr/>
          </p:nvGrpSpPr>
          <p:grpSpPr>
            <a:xfrm>
              <a:off x="2915816" y="2170500"/>
              <a:ext cx="3600400" cy="461666"/>
              <a:chOff x="2497680" y="2340917"/>
              <a:chExt cx="3600400" cy="461666"/>
            </a:xfrm>
          </p:grpSpPr>
          <p:sp>
            <p:nvSpPr>
              <p:cNvPr id="81" name="직사각형 80"/>
              <p:cNvSpPr/>
              <p:nvPr/>
            </p:nvSpPr>
            <p:spPr>
              <a:xfrm>
                <a:off x="3059832" y="2340917"/>
                <a:ext cx="3038248" cy="4616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1BCA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latin typeface="a가을소풍M" panose="02020600000000000000" pitchFamily="18" charset="-127"/>
                  <a:ea typeface="a가을소풍M" panose="02020600000000000000" pitchFamily="18" charset="-127"/>
                </a:endParaRPr>
              </a:p>
            </p:txBody>
          </p:sp>
          <p:sp>
            <p:nvSpPr>
              <p:cNvPr id="82" name="TextBox 81"/>
              <p:cNvSpPr txBox="1"/>
              <p:nvPr/>
            </p:nvSpPr>
            <p:spPr>
              <a:xfrm>
                <a:off x="3131840" y="2402473"/>
                <a:ext cx="289423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600" dirty="0" smtClean="0">
                    <a:solidFill>
                      <a:srgbClr val="4F715B"/>
                    </a:solidFill>
                    <a:latin typeface="a가을소풍M" panose="02020600000000000000" pitchFamily="18" charset="-127"/>
                    <a:ea typeface="a가을소풍M" panose="02020600000000000000" pitchFamily="18" charset="-127"/>
                  </a:rPr>
                  <a:t>관련 연구 및 사례</a:t>
                </a:r>
                <a:endParaRPr lang="ko-KR" altLang="en-US" sz="1600" dirty="0">
                  <a:solidFill>
                    <a:srgbClr val="4F715B"/>
                  </a:solidFill>
                  <a:latin typeface="a가을소풍M" panose="02020600000000000000" pitchFamily="18" charset="-127"/>
                  <a:ea typeface="a가을소풍M" panose="02020600000000000000" pitchFamily="18" charset="-127"/>
                </a:endParaRPr>
              </a:p>
            </p:txBody>
          </p:sp>
          <p:sp>
            <p:nvSpPr>
              <p:cNvPr id="83" name="타원 82"/>
              <p:cNvSpPr/>
              <p:nvPr/>
            </p:nvSpPr>
            <p:spPr>
              <a:xfrm>
                <a:off x="2497680" y="2398686"/>
                <a:ext cx="346128" cy="346128"/>
              </a:xfrm>
              <a:prstGeom prst="ellipse">
                <a:avLst/>
              </a:prstGeom>
              <a:solidFill>
                <a:srgbClr val="E58769"/>
              </a:solidFill>
              <a:ln>
                <a:solidFill>
                  <a:srgbClr val="E5876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latin typeface="a가을소풍M" panose="02020600000000000000" pitchFamily="18" charset="-127"/>
                    <a:ea typeface="a가을소풍M" panose="02020600000000000000" pitchFamily="18" charset="-127"/>
                  </a:rPr>
                  <a:t>2</a:t>
                </a:r>
                <a:endParaRPr lang="ko-KR" altLang="en-US" dirty="0">
                  <a:latin typeface="a가을소풍M" panose="02020600000000000000" pitchFamily="18" charset="-127"/>
                  <a:ea typeface="a가을소풍M" panose="02020600000000000000" pitchFamily="18" charset="-127"/>
                </a:endParaRPr>
              </a:p>
            </p:txBody>
          </p:sp>
        </p:grpSp>
        <p:grpSp>
          <p:nvGrpSpPr>
            <p:cNvPr id="84" name="그룹 83"/>
            <p:cNvGrpSpPr/>
            <p:nvPr/>
          </p:nvGrpSpPr>
          <p:grpSpPr>
            <a:xfrm>
              <a:off x="2915816" y="2705354"/>
              <a:ext cx="3600400" cy="461666"/>
              <a:chOff x="2497680" y="2340917"/>
              <a:chExt cx="3600400" cy="461666"/>
            </a:xfrm>
          </p:grpSpPr>
          <p:sp>
            <p:nvSpPr>
              <p:cNvPr id="85" name="직사각형 84"/>
              <p:cNvSpPr/>
              <p:nvPr/>
            </p:nvSpPr>
            <p:spPr>
              <a:xfrm>
                <a:off x="3059832" y="2340917"/>
                <a:ext cx="3038248" cy="4616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1BCA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latin typeface="a가을소풍M" panose="02020600000000000000" pitchFamily="18" charset="-127"/>
                  <a:ea typeface="a가을소풍M" panose="02020600000000000000" pitchFamily="18" charset="-127"/>
                </a:endParaRPr>
              </a:p>
            </p:txBody>
          </p:sp>
          <p:sp>
            <p:nvSpPr>
              <p:cNvPr id="86" name="TextBox 85"/>
              <p:cNvSpPr txBox="1"/>
              <p:nvPr/>
            </p:nvSpPr>
            <p:spPr>
              <a:xfrm>
                <a:off x="3131840" y="2402473"/>
                <a:ext cx="289423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600" dirty="0" smtClean="0">
                    <a:solidFill>
                      <a:srgbClr val="4F715B"/>
                    </a:solidFill>
                    <a:latin typeface="a가을소풍M" panose="02020600000000000000" pitchFamily="18" charset="-127"/>
                    <a:ea typeface="a가을소풍M" panose="02020600000000000000" pitchFamily="18" charset="-127"/>
                  </a:rPr>
                  <a:t>시스템 수행 시나리오</a:t>
                </a:r>
                <a:endParaRPr lang="ko-KR" altLang="en-US" sz="1600" dirty="0">
                  <a:solidFill>
                    <a:srgbClr val="4F715B"/>
                  </a:solidFill>
                  <a:latin typeface="a가을소풍M" panose="02020600000000000000" pitchFamily="18" charset="-127"/>
                  <a:ea typeface="a가을소풍M" panose="02020600000000000000" pitchFamily="18" charset="-127"/>
                </a:endParaRPr>
              </a:p>
            </p:txBody>
          </p:sp>
          <p:sp>
            <p:nvSpPr>
              <p:cNvPr id="87" name="타원 86"/>
              <p:cNvSpPr/>
              <p:nvPr/>
            </p:nvSpPr>
            <p:spPr>
              <a:xfrm>
                <a:off x="2497680" y="2398686"/>
                <a:ext cx="346128" cy="346128"/>
              </a:xfrm>
              <a:prstGeom prst="ellipse">
                <a:avLst/>
              </a:prstGeom>
              <a:solidFill>
                <a:srgbClr val="E58769"/>
              </a:solidFill>
              <a:ln>
                <a:solidFill>
                  <a:srgbClr val="E5876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latin typeface="a가을소풍M" panose="02020600000000000000" pitchFamily="18" charset="-127"/>
                    <a:ea typeface="a가을소풍M" panose="02020600000000000000" pitchFamily="18" charset="-127"/>
                  </a:rPr>
                  <a:t>3</a:t>
                </a:r>
                <a:endParaRPr lang="ko-KR" altLang="en-US" dirty="0">
                  <a:latin typeface="a가을소풍M" panose="02020600000000000000" pitchFamily="18" charset="-127"/>
                  <a:ea typeface="a가을소풍M" panose="02020600000000000000" pitchFamily="18" charset="-127"/>
                </a:endParaRPr>
              </a:p>
            </p:txBody>
          </p:sp>
        </p:grpSp>
        <p:grpSp>
          <p:nvGrpSpPr>
            <p:cNvPr id="88" name="그룹 87"/>
            <p:cNvGrpSpPr/>
            <p:nvPr/>
          </p:nvGrpSpPr>
          <p:grpSpPr>
            <a:xfrm>
              <a:off x="2915816" y="3240208"/>
              <a:ext cx="3600400" cy="461666"/>
              <a:chOff x="2497680" y="2340917"/>
              <a:chExt cx="3600400" cy="461666"/>
            </a:xfrm>
          </p:grpSpPr>
          <p:sp>
            <p:nvSpPr>
              <p:cNvPr id="89" name="직사각형 88"/>
              <p:cNvSpPr/>
              <p:nvPr/>
            </p:nvSpPr>
            <p:spPr>
              <a:xfrm>
                <a:off x="3059832" y="2340917"/>
                <a:ext cx="3038248" cy="4616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1BCA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latin typeface="a가을소풍M" panose="02020600000000000000" pitchFamily="18" charset="-127"/>
                  <a:ea typeface="a가을소풍M" panose="02020600000000000000" pitchFamily="18" charset="-127"/>
                </a:endParaRPr>
              </a:p>
            </p:txBody>
          </p:sp>
          <p:sp>
            <p:nvSpPr>
              <p:cNvPr id="90" name="TextBox 89"/>
              <p:cNvSpPr txBox="1"/>
              <p:nvPr/>
            </p:nvSpPr>
            <p:spPr>
              <a:xfrm>
                <a:off x="3131840" y="2402473"/>
                <a:ext cx="289423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600" dirty="0" smtClean="0">
                    <a:solidFill>
                      <a:srgbClr val="4F715B"/>
                    </a:solidFill>
                    <a:latin typeface="a가을소풍M" panose="02020600000000000000" pitchFamily="18" charset="-127"/>
                    <a:ea typeface="a가을소풍M" panose="02020600000000000000" pitchFamily="18" charset="-127"/>
                  </a:rPr>
                  <a:t>시스템 구성도</a:t>
                </a:r>
                <a:endParaRPr lang="ko-KR" altLang="en-US" sz="1600" dirty="0">
                  <a:solidFill>
                    <a:srgbClr val="4F715B"/>
                  </a:solidFill>
                  <a:latin typeface="a가을소풍M" panose="02020600000000000000" pitchFamily="18" charset="-127"/>
                  <a:ea typeface="a가을소풍M" panose="02020600000000000000" pitchFamily="18" charset="-127"/>
                </a:endParaRPr>
              </a:p>
            </p:txBody>
          </p:sp>
          <p:sp>
            <p:nvSpPr>
              <p:cNvPr id="91" name="타원 90"/>
              <p:cNvSpPr/>
              <p:nvPr/>
            </p:nvSpPr>
            <p:spPr>
              <a:xfrm>
                <a:off x="2497680" y="2398686"/>
                <a:ext cx="346128" cy="346128"/>
              </a:xfrm>
              <a:prstGeom prst="ellipse">
                <a:avLst/>
              </a:prstGeom>
              <a:solidFill>
                <a:srgbClr val="E58769"/>
              </a:solidFill>
              <a:ln>
                <a:solidFill>
                  <a:srgbClr val="E5876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latin typeface="a가을소풍M" panose="02020600000000000000" pitchFamily="18" charset="-127"/>
                    <a:ea typeface="a가을소풍M" panose="02020600000000000000" pitchFamily="18" charset="-127"/>
                  </a:rPr>
                  <a:t>4</a:t>
                </a:r>
                <a:endParaRPr lang="ko-KR" altLang="en-US" dirty="0">
                  <a:latin typeface="a가을소풍M" panose="02020600000000000000" pitchFamily="18" charset="-127"/>
                  <a:ea typeface="a가을소풍M" panose="02020600000000000000" pitchFamily="18" charset="-127"/>
                </a:endParaRPr>
              </a:p>
            </p:txBody>
          </p:sp>
        </p:grpSp>
      </p:grpSp>
      <p:sp>
        <p:nvSpPr>
          <p:cNvPr id="101" name="TextBox 100"/>
          <p:cNvSpPr txBox="1"/>
          <p:nvPr/>
        </p:nvSpPr>
        <p:spPr>
          <a:xfrm>
            <a:off x="3956209" y="134092"/>
            <a:ext cx="12634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목 차</a:t>
            </a:r>
            <a:endParaRPr lang="ko-KR" altLang="en-US" sz="3600" dirty="0">
              <a:solidFill>
                <a:schemeClr val="tx1">
                  <a:lumMod val="75000"/>
                  <a:lumOff val="25000"/>
                </a:schemeClr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grpSp>
        <p:nvGrpSpPr>
          <p:cNvPr id="46" name="그룹 45"/>
          <p:cNvGrpSpPr/>
          <p:nvPr/>
        </p:nvGrpSpPr>
        <p:grpSpPr>
          <a:xfrm>
            <a:off x="4726748" y="1203598"/>
            <a:ext cx="3600400" cy="2066228"/>
            <a:chOff x="2915816" y="1635646"/>
            <a:chExt cx="3600400" cy="2066228"/>
          </a:xfrm>
        </p:grpSpPr>
        <p:grpSp>
          <p:nvGrpSpPr>
            <p:cNvPr id="47" name="그룹 46"/>
            <p:cNvGrpSpPr/>
            <p:nvPr/>
          </p:nvGrpSpPr>
          <p:grpSpPr>
            <a:xfrm>
              <a:off x="2915816" y="1635646"/>
              <a:ext cx="3600400" cy="461666"/>
              <a:chOff x="2497680" y="2340917"/>
              <a:chExt cx="3600400" cy="461666"/>
            </a:xfrm>
          </p:grpSpPr>
          <p:sp>
            <p:nvSpPr>
              <p:cNvPr id="60" name="직사각형 59"/>
              <p:cNvSpPr/>
              <p:nvPr/>
            </p:nvSpPr>
            <p:spPr>
              <a:xfrm>
                <a:off x="3059832" y="2340917"/>
                <a:ext cx="3038248" cy="4616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1BCA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latin typeface="a가을소풍M" panose="02020600000000000000" pitchFamily="18" charset="-127"/>
                  <a:ea typeface="a가을소풍M" panose="02020600000000000000" pitchFamily="18" charset="-127"/>
                </a:endParaRPr>
              </a:p>
            </p:txBody>
          </p:sp>
          <p:sp>
            <p:nvSpPr>
              <p:cNvPr id="61" name="TextBox 60"/>
              <p:cNvSpPr txBox="1"/>
              <p:nvPr/>
            </p:nvSpPr>
            <p:spPr>
              <a:xfrm>
                <a:off x="3131840" y="2402473"/>
                <a:ext cx="28835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600" dirty="0" smtClean="0">
                    <a:solidFill>
                      <a:srgbClr val="4F715B"/>
                    </a:solidFill>
                    <a:latin typeface="a가을소풍M" panose="02020600000000000000" pitchFamily="18" charset="-127"/>
                    <a:ea typeface="a가을소풍M" panose="02020600000000000000" pitchFamily="18" charset="-127"/>
                  </a:rPr>
                  <a:t>개발환경 및 개발전략</a:t>
                </a:r>
                <a:endParaRPr lang="ko-KR" altLang="en-US" sz="1600" dirty="0">
                  <a:solidFill>
                    <a:srgbClr val="4F715B"/>
                  </a:solidFill>
                  <a:latin typeface="a가을소풍M" panose="02020600000000000000" pitchFamily="18" charset="-127"/>
                  <a:ea typeface="a가을소풍M" panose="02020600000000000000" pitchFamily="18" charset="-127"/>
                </a:endParaRPr>
              </a:p>
            </p:txBody>
          </p:sp>
          <p:sp>
            <p:nvSpPr>
              <p:cNvPr id="64" name="타원 63"/>
              <p:cNvSpPr/>
              <p:nvPr/>
            </p:nvSpPr>
            <p:spPr>
              <a:xfrm>
                <a:off x="2497680" y="2398686"/>
                <a:ext cx="346128" cy="346128"/>
              </a:xfrm>
              <a:prstGeom prst="ellipse">
                <a:avLst/>
              </a:prstGeom>
              <a:solidFill>
                <a:srgbClr val="E58769"/>
              </a:solidFill>
              <a:ln>
                <a:solidFill>
                  <a:srgbClr val="E5876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latin typeface="a가을소풍M" panose="02020600000000000000" pitchFamily="18" charset="-127"/>
                    <a:ea typeface="a가을소풍M" panose="02020600000000000000" pitchFamily="18" charset="-127"/>
                  </a:rPr>
                  <a:t>5</a:t>
                </a:r>
                <a:endParaRPr lang="ko-KR" altLang="en-US" dirty="0">
                  <a:latin typeface="a가을소풍M" panose="02020600000000000000" pitchFamily="18" charset="-127"/>
                  <a:ea typeface="a가을소풍M" panose="02020600000000000000" pitchFamily="18" charset="-127"/>
                </a:endParaRPr>
              </a:p>
            </p:txBody>
          </p:sp>
        </p:grpSp>
        <p:grpSp>
          <p:nvGrpSpPr>
            <p:cNvPr id="48" name="그룹 47"/>
            <p:cNvGrpSpPr/>
            <p:nvPr/>
          </p:nvGrpSpPr>
          <p:grpSpPr>
            <a:xfrm>
              <a:off x="2915816" y="2170500"/>
              <a:ext cx="3600400" cy="461666"/>
              <a:chOff x="2497680" y="2340917"/>
              <a:chExt cx="3600400" cy="461666"/>
            </a:xfrm>
          </p:grpSpPr>
          <p:sp>
            <p:nvSpPr>
              <p:cNvPr id="57" name="직사각형 56"/>
              <p:cNvSpPr/>
              <p:nvPr/>
            </p:nvSpPr>
            <p:spPr>
              <a:xfrm>
                <a:off x="3059832" y="2340917"/>
                <a:ext cx="3038248" cy="4616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1BCA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latin typeface="a가을소풍M" panose="02020600000000000000" pitchFamily="18" charset="-127"/>
                  <a:ea typeface="a가을소풍M" panose="02020600000000000000" pitchFamily="18" charset="-127"/>
                </a:endParaRPr>
              </a:p>
            </p:txBody>
          </p:sp>
          <p:sp>
            <p:nvSpPr>
              <p:cNvPr id="58" name="TextBox 57"/>
              <p:cNvSpPr txBox="1"/>
              <p:nvPr/>
            </p:nvSpPr>
            <p:spPr>
              <a:xfrm>
                <a:off x="3131840" y="2402473"/>
                <a:ext cx="28835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600" dirty="0" smtClean="0">
                    <a:solidFill>
                      <a:srgbClr val="4F715B"/>
                    </a:solidFill>
                    <a:latin typeface="a가을소풍M" panose="02020600000000000000" pitchFamily="18" charset="-127"/>
                    <a:ea typeface="a가을소풍M" panose="02020600000000000000" pitchFamily="18" charset="-127"/>
                  </a:rPr>
                  <a:t>업무 분담</a:t>
                </a:r>
                <a:endParaRPr lang="ko-KR" altLang="en-US" sz="1600" dirty="0">
                  <a:solidFill>
                    <a:srgbClr val="4F715B"/>
                  </a:solidFill>
                  <a:latin typeface="a가을소풍M" panose="02020600000000000000" pitchFamily="18" charset="-127"/>
                  <a:ea typeface="a가을소풍M" panose="02020600000000000000" pitchFamily="18" charset="-127"/>
                </a:endParaRPr>
              </a:p>
            </p:txBody>
          </p:sp>
          <p:sp>
            <p:nvSpPr>
              <p:cNvPr id="59" name="타원 58"/>
              <p:cNvSpPr/>
              <p:nvPr/>
            </p:nvSpPr>
            <p:spPr>
              <a:xfrm>
                <a:off x="2497680" y="2398686"/>
                <a:ext cx="346128" cy="346128"/>
              </a:xfrm>
              <a:prstGeom prst="ellipse">
                <a:avLst/>
              </a:prstGeom>
              <a:solidFill>
                <a:srgbClr val="E58769"/>
              </a:solidFill>
              <a:ln>
                <a:solidFill>
                  <a:srgbClr val="E5876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latin typeface="a가을소풍M" panose="02020600000000000000" pitchFamily="18" charset="-127"/>
                    <a:ea typeface="a가을소풍M" panose="02020600000000000000" pitchFamily="18" charset="-127"/>
                  </a:rPr>
                  <a:t>6</a:t>
                </a:r>
                <a:endParaRPr lang="ko-KR" altLang="en-US" dirty="0">
                  <a:latin typeface="a가을소풍M" panose="02020600000000000000" pitchFamily="18" charset="-127"/>
                  <a:ea typeface="a가을소풍M" panose="02020600000000000000" pitchFamily="18" charset="-127"/>
                </a:endParaRPr>
              </a:p>
            </p:txBody>
          </p:sp>
        </p:grpSp>
        <p:grpSp>
          <p:nvGrpSpPr>
            <p:cNvPr id="49" name="그룹 48"/>
            <p:cNvGrpSpPr/>
            <p:nvPr/>
          </p:nvGrpSpPr>
          <p:grpSpPr>
            <a:xfrm>
              <a:off x="2915816" y="2705354"/>
              <a:ext cx="3600400" cy="461666"/>
              <a:chOff x="2497680" y="2340917"/>
              <a:chExt cx="3600400" cy="461666"/>
            </a:xfrm>
          </p:grpSpPr>
          <p:sp>
            <p:nvSpPr>
              <p:cNvPr id="54" name="직사각형 53"/>
              <p:cNvSpPr/>
              <p:nvPr/>
            </p:nvSpPr>
            <p:spPr>
              <a:xfrm>
                <a:off x="3059832" y="2340917"/>
                <a:ext cx="3038248" cy="4616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1BCA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latin typeface="a가을소풍M" panose="02020600000000000000" pitchFamily="18" charset="-127"/>
                  <a:ea typeface="a가을소풍M" panose="02020600000000000000" pitchFamily="18" charset="-127"/>
                </a:endParaRPr>
              </a:p>
            </p:txBody>
          </p:sp>
          <p:sp>
            <p:nvSpPr>
              <p:cNvPr id="55" name="TextBox 54"/>
              <p:cNvSpPr txBox="1"/>
              <p:nvPr/>
            </p:nvSpPr>
            <p:spPr>
              <a:xfrm>
                <a:off x="3131840" y="2402473"/>
                <a:ext cx="28835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600" dirty="0" smtClean="0">
                    <a:solidFill>
                      <a:srgbClr val="4F715B"/>
                    </a:solidFill>
                    <a:latin typeface="a가을소풍M" panose="02020600000000000000" pitchFamily="18" charset="-127"/>
                    <a:ea typeface="a가을소풍M" panose="02020600000000000000" pitchFamily="18" charset="-127"/>
                  </a:rPr>
                  <a:t>종합설계 </a:t>
                </a:r>
                <a:r>
                  <a:rPr lang="ko-KR" altLang="en-US" sz="1600" dirty="0" err="1" smtClean="0">
                    <a:solidFill>
                      <a:srgbClr val="4F715B"/>
                    </a:solidFill>
                    <a:latin typeface="a가을소풍M" panose="02020600000000000000" pitchFamily="18" charset="-127"/>
                    <a:ea typeface="a가을소풍M" panose="02020600000000000000" pitchFamily="18" charset="-127"/>
                  </a:rPr>
                  <a:t>수행일정</a:t>
                </a:r>
                <a:endParaRPr lang="ko-KR" altLang="en-US" sz="1600" dirty="0">
                  <a:solidFill>
                    <a:srgbClr val="4F715B"/>
                  </a:solidFill>
                  <a:latin typeface="a가을소풍M" panose="02020600000000000000" pitchFamily="18" charset="-127"/>
                  <a:ea typeface="a가을소풍M" panose="02020600000000000000" pitchFamily="18" charset="-127"/>
                </a:endParaRPr>
              </a:p>
            </p:txBody>
          </p:sp>
          <p:sp>
            <p:nvSpPr>
              <p:cNvPr id="56" name="타원 55"/>
              <p:cNvSpPr/>
              <p:nvPr/>
            </p:nvSpPr>
            <p:spPr>
              <a:xfrm>
                <a:off x="2497680" y="2398686"/>
                <a:ext cx="346128" cy="346128"/>
              </a:xfrm>
              <a:prstGeom prst="ellipse">
                <a:avLst/>
              </a:prstGeom>
              <a:solidFill>
                <a:srgbClr val="E58769"/>
              </a:solidFill>
              <a:ln>
                <a:solidFill>
                  <a:srgbClr val="E5876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latin typeface="a가을소풍M" panose="02020600000000000000" pitchFamily="18" charset="-127"/>
                    <a:ea typeface="a가을소풍M" panose="02020600000000000000" pitchFamily="18" charset="-127"/>
                  </a:rPr>
                  <a:t>7</a:t>
                </a:r>
                <a:endParaRPr lang="ko-KR" altLang="en-US" dirty="0">
                  <a:latin typeface="a가을소풍M" panose="02020600000000000000" pitchFamily="18" charset="-127"/>
                  <a:ea typeface="a가을소풍M" panose="02020600000000000000" pitchFamily="18" charset="-127"/>
                </a:endParaRPr>
              </a:p>
            </p:txBody>
          </p:sp>
        </p:grpSp>
        <p:grpSp>
          <p:nvGrpSpPr>
            <p:cNvPr id="50" name="그룹 49"/>
            <p:cNvGrpSpPr/>
            <p:nvPr/>
          </p:nvGrpSpPr>
          <p:grpSpPr>
            <a:xfrm>
              <a:off x="2915816" y="3240208"/>
              <a:ext cx="3600400" cy="461666"/>
              <a:chOff x="2497680" y="2340917"/>
              <a:chExt cx="3600400" cy="461666"/>
            </a:xfrm>
          </p:grpSpPr>
          <p:sp>
            <p:nvSpPr>
              <p:cNvPr id="51" name="직사각형 50"/>
              <p:cNvSpPr/>
              <p:nvPr/>
            </p:nvSpPr>
            <p:spPr>
              <a:xfrm>
                <a:off x="3059832" y="2340917"/>
                <a:ext cx="3038248" cy="4616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1BCA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latin typeface="a가을소풍M" panose="02020600000000000000" pitchFamily="18" charset="-127"/>
                  <a:ea typeface="a가을소풍M" panose="02020600000000000000" pitchFamily="18" charset="-127"/>
                </a:endParaRPr>
              </a:p>
            </p:txBody>
          </p:sp>
          <p:sp>
            <p:nvSpPr>
              <p:cNvPr id="52" name="TextBox 51"/>
              <p:cNvSpPr txBox="1"/>
              <p:nvPr/>
            </p:nvSpPr>
            <p:spPr>
              <a:xfrm>
                <a:off x="3131840" y="2402473"/>
                <a:ext cx="28835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600" dirty="0" err="1" smtClean="0">
                    <a:solidFill>
                      <a:srgbClr val="4F715B"/>
                    </a:solidFill>
                    <a:latin typeface="a가을소풍M" panose="02020600000000000000" pitchFamily="18" charset="-127"/>
                    <a:ea typeface="a가을소풍M" panose="02020600000000000000" pitchFamily="18" charset="-127"/>
                  </a:rPr>
                  <a:t>필요기술</a:t>
                </a:r>
                <a:r>
                  <a:rPr lang="ko-KR" altLang="en-US" sz="1600" dirty="0" smtClean="0">
                    <a:solidFill>
                      <a:srgbClr val="4F715B"/>
                    </a:solidFill>
                    <a:latin typeface="a가을소풍M" panose="02020600000000000000" pitchFamily="18" charset="-127"/>
                    <a:ea typeface="a가을소풍M" panose="02020600000000000000" pitchFamily="18" charset="-127"/>
                  </a:rPr>
                  <a:t> 및 참고문헌</a:t>
                </a:r>
                <a:endParaRPr lang="ko-KR" altLang="en-US" sz="1600" dirty="0">
                  <a:solidFill>
                    <a:srgbClr val="4F715B"/>
                  </a:solidFill>
                  <a:latin typeface="a가을소풍M" panose="02020600000000000000" pitchFamily="18" charset="-127"/>
                  <a:ea typeface="a가을소풍M" panose="02020600000000000000" pitchFamily="18" charset="-127"/>
                </a:endParaRPr>
              </a:p>
            </p:txBody>
          </p:sp>
          <p:sp>
            <p:nvSpPr>
              <p:cNvPr id="53" name="타원 52"/>
              <p:cNvSpPr/>
              <p:nvPr/>
            </p:nvSpPr>
            <p:spPr>
              <a:xfrm>
                <a:off x="2497680" y="2398686"/>
                <a:ext cx="346128" cy="346128"/>
              </a:xfrm>
              <a:prstGeom prst="ellipse">
                <a:avLst/>
              </a:prstGeom>
              <a:solidFill>
                <a:srgbClr val="E58769"/>
              </a:solidFill>
              <a:ln>
                <a:solidFill>
                  <a:srgbClr val="E5876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latin typeface="a가을소풍M" panose="02020600000000000000" pitchFamily="18" charset="-127"/>
                    <a:ea typeface="a가을소풍M" panose="02020600000000000000" pitchFamily="18" charset="-127"/>
                  </a:rPr>
                  <a:t>8</a:t>
                </a:r>
                <a:endParaRPr lang="ko-KR" altLang="en-US" dirty="0">
                  <a:latin typeface="a가을소풍M" panose="02020600000000000000" pitchFamily="18" charset="-127"/>
                  <a:ea typeface="a가을소풍M" panose="02020600000000000000" pitchFamily="18" charset="-127"/>
                </a:endParaRPr>
              </a:p>
            </p:txBody>
          </p:sp>
        </p:grpSp>
      </p:grpSp>
      <p:sp>
        <p:nvSpPr>
          <p:cNvPr id="43" name="TextBox 42"/>
          <p:cNvSpPr txBox="1"/>
          <p:nvPr/>
        </p:nvSpPr>
        <p:spPr>
          <a:xfrm>
            <a:off x="8881588" y="4879201"/>
            <a:ext cx="2776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2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37344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3" descr="C:\Users\hyeon_su\Desktop\2756697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38504"/>
          <a:stretch/>
        </p:blipFill>
        <p:spPr bwMode="auto">
          <a:xfrm>
            <a:off x="-540567" y="2869315"/>
            <a:ext cx="2664296" cy="2274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323528" y="335310"/>
            <a:ext cx="281198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예상되는 질문사항</a:t>
            </a:r>
            <a:endParaRPr lang="ko-KR" altLang="en-US" sz="3000" dirty="0">
              <a:solidFill>
                <a:schemeClr val="tx1">
                  <a:lumMod val="75000"/>
                  <a:lumOff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0" y="915566"/>
            <a:ext cx="3635896" cy="0"/>
          </a:xfrm>
          <a:prstGeom prst="line">
            <a:avLst/>
          </a:prstGeom>
          <a:ln>
            <a:solidFill>
              <a:srgbClr val="F1BCA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850329" y="4879201"/>
            <a:ext cx="3401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19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868691" y="915566"/>
            <a:ext cx="6636432" cy="3477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Q.</a:t>
            </a:r>
            <a:r>
              <a:rPr lang="ko-KR" altLang="en-US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라즈베리파이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서버구동시</a:t>
            </a:r>
            <a:r>
              <a:rPr lang="ko-KR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컴퓨팅파워문제</a:t>
            </a:r>
            <a:endParaRPr lang="en-US" altLang="ko-KR" sz="2000" dirty="0" smtClean="0">
              <a:solidFill>
                <a:schemeClr val="tx1">
                  <a:lumMod val="75000"/>
                  <a:lumOff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 </a:t>
            </a:r>
            <a:r>
              <a:rPr lang="ko-KR" altLang="en-US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라즈베리파이</a:t>
            </a:r>
            <a:r>
              <a:rPr lang="ko-KR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3B+</a:t>
            </a:r>
            <a:r>
              <a:rPr lang="ko-KR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에서 </a:t>
            </a:r>
            <a:r>
              <a:rPr lang="ko-KR" altLang="en-US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라즈베리파이</a:t>
            </a:r>
            <a:r>
              <a:rPr lang="ko-KR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4B</a:t>
            </a:r>
            <a:r>
              <a:rPr lang="ko-KR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로 모델 변경</a:t>
            </a:r>
            <a:endParaRPr lang="en-US" altLang="ko-KR" sz="2000" dirty="0" smtClean="0">
              <a:solidFill>
                <a:schemeClr val="tx1">
                  <a:lumMod val="75000"/>
                  <a:lumOff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</a:t>
            </a:r>
            <a:r>
              <a:rPr lang="en-US" altLang="ko-KR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(ARM Coretex-A58 1.4GHz -&gt; Arm Cortex-A72 1.5GHz)</a:t>
            </a:r>
          </a:p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 </a:t>
            </a:r>
            <a:r>
              <a:rPr lang="en-US" altLang="ko-KR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(1GB RAM -&gt;  4GB RAM)</a:t>
            </a:r>
          </a:p>
          <a:p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Q. </a:t>
            </a:r>
            <a:r>
              <a:rPr lang="ko-KR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아이의 성장에 따른 모빌 문제</a:t>
            </a:r>
            <a:endParaRPr lang="en-US" altLang="ko-KR" sz="2000" dirty="0" smtClean="0">
              <a:solidFill>
                <a:schemeClr val="tx1">
                  <a:lumMod val="75000"/>
                  <a:lumOff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 </a:t>
            </a:r>
            <a:r>
              <a:rPr lang="ko-KR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모빌의 인형을 교체할 수 있도록 탈부착식으로 제작</a:t>
            </a:r>
            <a:endParaRPr lang="en-US" altLang="ko-KR" sz="2000" dirty="0" smtClean="0">
              <a:solidFill>
                <a:schemeClr val="tx1">
                  <a:lumMod val="75000"/>
                  <a:lumOff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 </a:t>
            </a:r>
            <a:r>
              <a:rPr lang="ko-KR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모빌</a:t>
            </a:r>
            <a:r>
              <a:rPr lang="en-US" altLang="ko-KR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</a:t>
            </a:r>
            <a:r>
              <a:rPr lang="ko-KR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인형까지의 거리를 늘리고</a:t>
            </a:r>
            <a:r>
              <a:rPr lang="en-US" altLang="ko-KR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/</a:t>
            </a:r>
            <a:r>
              <a:rPr lang="ko-KR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줄일 수 있도록 제작</a:t>
            </a:r>
            <a:endParaRPr lang="en-US" altLang="ko-KR" sz="2000" dirty="0" smtClean="0">
              <a:solidFill>
                <a:schemeClr val="tx1">
                  <a:lumMod val="75000"/>
                  <a:lumOff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 (</a:t>
            </a:r>
            <a:r>
              <a:rPr lang="ko-KR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생후 </a:t>
            </a:r>
            <a:r>
              <a:rPr lang="en-US" altLang="ko-KR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0~3</a:t>
            </a:r>
            <a:r>
              <a:rPr lang="ko-KR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개월은 색을 구분하지 못하고 흑백</a:t>
            </a:r>
            <a:r>
              <a:rPr lang="en-US" altLang="ko-KR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/</a:t>
            </a:r>
            <a:r>
              <a:rPr lang="ko-KR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명암만 구분</a:t>
            </a:r>
            <a:r>
              <a:rPr lang="en-US" altLang="ko-KR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</a:t>
            </a:r>
          </a:p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 </a:t>
            </a:r>
            <a:r>
              <a:rPr lang="ko-KR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생후 </a:t>
            </a:r>
            <a:r>
              <a:rPr lang="en-US" altLang="ko-KR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100</a:t>
            </a:r>
            <a:r>
              <a:rPr lang="ko-KR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일 이후에는 색을 구분</a:t>
            </a:r>
            <a:endParaRPr lang="en-US" altLang="ko-KR" sz="2000" dirty="0" smtClean="0">
              <a:solidFill>
                <a:schemeClr val="tx1">
                  <a:lumMod val="75000"/>
                  <a:lumOff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 </a:t>
            </a:r>
            <a:r>
              <a:rPr lang="ko-KR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생후 </a:t>
            </a:r>
            <a:r>
              <a:rPr lang="en-US" altLang="ko-KR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7~12</a:t>
            </a:r>
            <a:r>
              <a:rPr lang="ko-KR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개월 이후 스스로 모빌을 움직임</a:t>
            </a:r>
            <a:r>
              <a:rPr lang="en-US" altLang="ko-KR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087285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3" descr="C:\Users\hyeon_su\Desktop\2756697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38504"/>
          <a:stretch/>
        </p:blipFill>
        <p:spPr bwMode="auto">
          <a:xfrm>
            <a:off x="-540567" y="2869315"/>
            <a:ext cx="2664296" cy="2274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323528" y="335310"/>
            <a:ext cx="281198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예상되는 질문사항</a:t>
            </a:r>
            <a:endParaRPr lang="ko-KR" altLang="en-US" sz="3000" dirty="0">
              <a:solidFill>
                <a:schemeClr val="tx1">
                  <a:lumMod val="75000"/>
                  <a:lumOff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0" y="915566"/>
            <a:ext cx="3635896" cy="0"/>
          </a:xfrm>
          <a:prstGeom prst="line">
            <a:avLst/>
          </a:prstGeom>
          <a:ln>
            <a:solidFill>
              <a:srgbClr val="F1BCA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850329" y="4879201"/>
            <a:ext cx="3401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19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868691" y="2067694"/>
            <a:ext cx="507061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Q.</a:t>
            </a:r>
            <a:r>
              <a:rPr lang="ko-KR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작품 완성도 문제</a:t>
            </a:r>
            <a:endParaRPr lang="en-US" altLang="ko-KR" sz="2000" dirty="0" smtClean="0">
              <a:solidFill>
                <a:schemeClr val="tx1">
                  <a:lumMod val="75000"/>
                  <a:lumOff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 </a:t>
            </a:r>
            <a:r>
              <a:rPr lang="ko-KR" altLang="en-US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스탠드형</a:t>
            </a:r>
            <a:r>
              <a:rPr lang="ko-KR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아르브</a:t>
            </a:r>
            <a:r>
              <a:rPr lang="ko-KR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스탠드 </a:t>
            </a:r>
            <a:r>
              <a:rPr lang="ko-KR" altLang="en-US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모빌대를</a:t>
            </a:r>
            <a:r>
              <a:rPr lang="ko-KR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베이스로 모델링</a:t>
            </a:r>
            <a:endParaRPr lang="en-US" altLang="ko-KR" sz="2000" dirty="0" smtClean="0">
              <a:solidFill>
                <a:schemeClr val="tx1">
                  <a:lumMod val="75000"/>
                  <a:lumOff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</a:t>
            </a:r>
            <a:r>
              <a:rPr lang="ko-KR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무거운 </a:t>
            </a:r>
            <a:r>
              <a:rPr lang="en-US" altLang="ko-KR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SoC</a:t>
            </a:r>
            <a:r>
              <a:rPr lang="ko-KR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보드를 하단에 배치하여 안전성 확보</a:t>
            </a:r>
          </a:p>
          <a:p>
            <a:r>
              <a:rPr lang="en-US" altLang="ko-KR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 (</a:t>
            </a:r>
            <a:r>
              <a:rPr lang="ko-KR" altLang="en-US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어린이제품</a:t>
            </a:r>
            <a:r>
              <a:rPr lang="ko-KR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공통안전기준 합격</a:t>
            </a:r>
            <a:r>
              <a:rPr lang="en-US" altLang="ko-KR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433215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23528" y="267494"/>
            <a:ext cx="8496944" cy="4680520"/>
          </a:xfrm>
          <a:prstGeom prst="rect">
            <a:avLst/>
          </a:prstGeom>
          <a:solidFill>
            <a:schemeClr val="bg1"/>
          </a:solidFill>
          <a:ln w="76200">
            <a:solidFill>
              <a:srgbClr val="6455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a가을소풍M" panose="02020600000000000000" pitchFamily="18" charset="-127"/>
                <a:ea typeface="a가을소풍M" panose="02020600000000000000" pitchFamily="18" charset="-127"/>
              </a:rPr>
              <a:t>]</a:t>
            </a:r>
            <a:endParaRPr lang="ko-KR" altLang="en-US" dirty="0"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3076" y="1209359"/>
            <a:ext cx="2329416" cy="255314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39552" y="411510"/>
            <a:ext cx="46362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졸업 연구 개요</a:t>
            </a:r>
            <a:r>
              <a:rPr lang="en-US" altLang="ko-KR" sz="2400" dirty="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(1/3)</a:t>
            </a:r>
            <a:r>
              <a:rPr lang="ko-KR" altLang="en-US" sz="2400" dirty="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</a:t>
            </a:r>
            <a:r>
              <a:rPr lang="en-US" altLang="ko-KR" sz="2400" dirty="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: </a:t>
            </a:r>
            <a:r>
              <a:rPr lang="ko-KR" altLang="en-US" sz="2400" dirty="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개발 배경</a:t>
            </a:r>
            <a:endParaRPr lang="en-US" altLang="ko-KR" sz="2400" dirty="0" smtClean="0">
              <a:solidFill>
                <a:srgbClr val="81A78F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55576" y="925851"/>
            <a:ext cx="4049508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9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a가을소풍M" panose="02020600000000000000" pitchFamily="18" charset="-127"/>
              </a:rPr>
              <a:t>신생아 </a:t>
            </a:r>
            <a:r>
              <a:rPr lang="ko-KR" altLang="en-US" sz="9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a가을소풍M" panose="02020600000000000000" pitchFamily="18" charset="-127"/>
              </a:rPr>
              <a:t>감각자극에</a:t>
            </a:r>
            <a:r>
              <a:rPr lang="ko-KR" altLang="en-US" sz="9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a가을소풍M" panose="02020600000000000000" pitchFamily="18" charset="-127"/>
              </a:rPr>
              <a:t> 대한 국내 연구 논문 분석</a:t>
            </a:r>
            <a:r>
              <a:rPr lang="en-US" altLang="ko-KR" sz="9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a가을소풍M" panose="02020600000000000000" pitchFamily="18" charset="-127"/>
              </a:rPr>
              <a:t>(</a:t>
            </a:r>
            <a:r>
              <a:rPr lang="ko-KR" altLang="en-US" sz="9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a가을소풍M" panose="02020600000000000000" pitchFamily="18" charset="-127"/>
              </a:rPr>
              <a:t>이군자</a:t>
            </a:r>
            <a:r>
              <a:rPr lang="en-US" altLang="ko-KR" sz="9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a가을소풍M" panose="02020600000000000000" pitchFamily="18" charset="-127"/>
              </a:rPr>
              <a:t>, </a:t>
            </a:r>
            <a:r>
              <a:rPr lang="ko-KR" altLang="en-US" sz="9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a가을소풍M" panose="02020600000000000000" pitchFamily="18" charset="-127"/>
              </a:rPr>
              <a:t>이명희</a:t>
            </a:r>
            <a:r>
              <a:rPr lang="en-US" altLang="ko-KR" sz="9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a가을소풍M" panose="02020600000000000000" pitchFamily="18" charset="-127"/>
              </a:rPr>
              <a:t>)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2492478" y="3454728"/>
            <a:ext cx="257436" cy="127850"/>
          </a:xfrm>
          <a:prstGeom prst="rect">
            <a:avLst/>
          </a:prstGeom>
          <a:noFill/>
          <a:ln>
            <a:solidFill>
              <a:srgbClr val="FFB9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7856" y="1305207"/>
            <a:ext cx="4245891" cy="2217638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6405912" y="2438177"/>
            <a:ext cx="1739591" cy="145979"/>
          </a:xfrm>
          <a:prstGeom prst="rect">
            <a:avLst/>
          </a:prstGeom>
          <a:noFill/>
          <a:ln>
            <a:solidFill>
              <a:srgbClr val="FFB9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4313820" y="1070877"/>
            <a:ext cx="4049508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9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a가을소풍M" panose="02020600000000000000" pitchFamily="18" charset="-127"/>
              </a:rPr>
              <a:t>고위험신생아의 </a:t>
            </a:r>
            <a:r>
              <a:rPr lang="ko-KR" altLang="en-US" sz="9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a가을소풍M" panose="02020600000000000000" pitchFamily="18" charset="-127"/>
              </a:rPr>
              <a:t>저체온증</a:t>
            </a:r>
            <a:r>
              <a:rPr lang="ko-KR" altLang="en-US" sz="9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a가을소풍M" panose="02020600000000000000" pitchFamily="18" charset="-127"/>
              </a:rPr>
              <a:t> 현황 및 </a:t>
            </a:r>
            <a:r>
              <a:rPr lang="ko-KR" altLang="en-US" sz="9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a가을소풍M" panose="02020600000000000000" pitchFamily="18" charset="-127"/>
              </a:rPr>
              <a:t>관련요인</a:t>
            </a:r>
            <a:r>
              <a:rPr lang="en-US" altLang="ko-KR" sz="9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a가을소풍M" panose="02020600000000000000" pitchFamily="18" charset="-127"/>
              </a:rPr>
              <a:t>(</a:t>
            </a:r>
            <a:r>
              <a:rPr lang="ko-KR" altLang="en-US" sz="9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a가을소풍M" panose="02020600000000000000" pitchFamily="18" charset="-127"/>
              </a:rPr>
              <a:t>인하대학교 의과대학 간호학과</a:t>
            </a:r>
            <a:r>
              <a:rPr lang="en-US" altLang="ko-KR" sz="9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a가을소풍M" panose="02020600000000000000" pitchFamily="18" charset="-127"/>
              </a:rPr>
              <a:t>)</a:t>
            </a:r>
          </a:p>
        </p:txBody>
      </p:sp>
      <p:pic>
        <p:nvPicPr>
          <p:cNvPr id="2051" name="Picture 3" descr="C:\Users\hyeon_su\Desktop\2756697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534"/>
          <a:stretch/>
        </p:blipFill>
        <p:spPr bwMode="auto">
          <a:xfrm>
            <a:off x="-562259" y="2082899"/>
            <a:ext cx="3190043" cy="3075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8880786" y="4879201"/>
            <a:ext cx="2792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3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492478" y="4408412"/>
            <a:ext cx="1719482" cy="201728"/>
          </a:xfrm>
          <a:prstGeom prst="rect">
            <a:avLst/>
          </a:prstGeom>
          <a:solidFill>
            <a:srgbClr val="FFCC00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4932040" y="4404587"/>
            <a:ext cx="1152128" cy="201728"/>
          </a:xfrm>
          <a:prstGeom prst="rect">
            <a:avLst/>
          </a:prstGeom>
          <a:solidFill>
            <a:srgbClr val="FFCC00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666447" y="3982979"/>
            <a:ext cx="706509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천장에 매달린 모빌은 종일 누워서 하루를 보내는 신생아들에게 가장 흥미로운 유아 장난감이다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. 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생후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12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개월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이내의 신생아들은 모빌을 통해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인지력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및 운동능력을 발달시킨다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.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본 작품은 외부환경에 민감한 신생아들을 위해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주변 환경 데이터를 수집한다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89819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76805" y="267494"/>
            <a:ext cx="8496944" cy="4680520"/>
          </a:xfrm>
          <a:prstGeom prst="rect">
            <a:avLst/>
          </a:prstGeom>
          <a:solidFill>
            <a:schemeClr val="bg1"/>
          </a:solidFill>
          <a:ln w="76200">
            <a:solidFill>
              <a:srgbClr val="6455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9552" y="411510"/>
            <a:ext cx="46939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졸업 연구 개요</a:t>
            </a:r>
            <a:r>
              <a:rPr lang="en-US" altLang="ko-KR" sz="2400" dirty="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(2/3)</a:t>
            </a:r>
            <a:r>
              <a:rPr lang="ko-KR" altLang="en-US" sz="2400" dirty="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</a:t>
            </a:r>
            <a:r>
              <a:rPr lang="en-US" altLang="ko-KR" sz="2400" dirty="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: </a:t>
            </a:r>
            <a:r>
              <a:rPr lang="ko-KR" altLang="en-US" sz="2400" dirty="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개발 목표</a:t>
            </a:r>
            <a:endParaRPr lang="en-US" altLang="ko-KR" sz="2400" dirty="0" smtClean="0">
              <a:solidFill>
                <a:srgbClr val="81A78F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2188592"/>
            <a:ext cx="540000" cy="540000"/>
          </a:xfrm>
          <a:prstGeom prst="rect">
            <a:avLst/>
          </a:prstGeom>
        </p:spPr>
      </p:pic>
      <p:grpSp>
        <p:nvGrpSpPr>
          <p:cNvPr id="18" name="그룹 17"/>
          <p:cNvGrpSpPr/>
          <p:nvPr/>
        </p:nvGrpSpPr>
        <p:grpSpPr>
          <a:xfrm>
            <a:off x="756275" y="3051280"/>
            <a:ext cx="682618" cy="569522"/>
            <a:chOff x="2286475" y="3180774"/>
            <a:chExt cx="682618" cy="569522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86475" y="3180774"/>
              <a:ext cx="540000" cy="540000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27784" y="3408987"/>
              <a:ext cx="341309" cy="341309"/>
            </a:xfrm>
            <a:prstGeom prst="rect">
              <a:avLst/>
            </a:prstGeom>
          </p:spPr>
        </p:pic>
      </p:grpSp>
      <p:pic>
        <p:nvPicPr>
          <p:cNvPr id="14" name="그림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1406" y="2208961"/>
            <a:ext cx="540000" cy="54000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1406" y="3101518"/>
            <a:ext cx="540000" cy="54000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584" y="3924581"/>
            <a:ext cx="720000" cy="720000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6465" y="3993610"/>
            <a:ext cx="540000" cy="540000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968" y="988803"/>
            <a:ext cx="775895" cy="978468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8877580" y="4879201"/>
            <a:ext cx="2856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4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3706431" y="2446870"/>
            <a:ext cx="721553" cy="201728"/>
          </a:xfrm>
          <a:prstGeom prst="rect">
            <a:avLst/>
          </a:prstGeom>
          <a:solidFill>
            <a:srgbClr val="FFCC00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1367584" y="2169257"/>
            <a:ext cx="325769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카메라 모듈을 통해</a:t>
            </a: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pPr algn="ctr"/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원격으로 부모가 신생아를 모니터링</a:t>
            </a: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2483768" y="3169789"/>
            <a:ext cx="936104" cy="201728"/>
          </a:xfrm>
          <a:prstGeom prst="rect">
            <a:avLst/>
          </a:prstGeom>
          <a:solidFill>
            <a:srgbClr val="FFCC00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/>
          <p:cNvSpPr/>
          <p:nvPr/>
        </p:nvSpPr>
        <p:spPr>
          <a:xfrm>
            <a:off x="2335403" y="3603511"/>
            <a:ext cx="936104" cy="201728"/>
          </a:xfrm>
          <a:prstGeom prst="rect">
            <a:avLst/>
          </a:prstGeom>
          <a:solidFill>
            <a:srgbClr val="FFCC00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1438893" y="2894464"/>
            <a:ext cx="325769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온도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, 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습도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, 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미세먼지 센서를 통해</a:t>
            </a: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pPr algn="ctr"/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아이 주변 환경 데이터를 수집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/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제공</a:t>
            </a: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pPr algn="ctr"/>
            <a:r>
              <a:rPr lang="ko-KR" altLang="en-US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비접촉식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적외선 온도 센서를 통해</a:t>
            </a: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pPr algn="ctr"/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아이의 체온 데이터를 수집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/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제공</a:t>
            </a: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2495600" y="4286504"/>
            <a:ext cx="720080" cy="201728"/>
          </a:xfrm>
          <a:prstGeom prst="rect">
            <a:avLst/>
          </a:prstGeom>
          <a:solidFill>
            <a:srgbClr val="FFCC00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1439214" y="4010390"/>
            <a:ext cx="325769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애플리케이션을 통해</a:t>
            </a: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pPr algn="ctr"/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모빌의 회전 동작을 원격 제어</a:t>
            </a: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7305505" y="2486891"/>
            <a:ext cx="766301" cy="201728"/>
          </a:xfrm>
          <a:prstGeom prst="rect">
            <a:avLst/>
          </a:prstGeom>
          <a:solidFill>
            <a:srgbClr val="FFCC00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/>
          <p:cNvSpPr/>
          <p:nvPr/>
        </p:nvSpPr>
        <p:spPr>
          <a:xfrm>
            <a:off x="6061361" y="3381040"/>
            <a:ext cx="1750999" cy="201728"/>
          </a:xfrm>
          <a:prstGeom prst="rect">
            <a:avLst/>
          </a:prstGeom>
          <a:solidFill>
            <a:srgbClr val="FFCC00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/>
          <p:cNvSpPr/>
          <p:nvPr/>
        </p:nvSpPr>
        <p:spPr>
          <a:xfrm>
            <a:off x="5947122" y="4263551"/>
            <a:ext cx="2009254" cy="201728"/>
          </a:xfrm>
          <a:prstGeom prst="rect">
            <a:avLst/>
          </a:prstGeom>
          <a:solidFill>
            <a:srgbClr val="FFCC00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5450052" y="2205372"/>
            <a:ext cx="325769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애플리케이션을 통해</a:t>
            </a: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pPr algn="ctr"/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신생아를 위한 음악 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재생</a:t>
            </a: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5521361" y="3099576"/>
            <a:ext cx="325769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LED 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모듈 원격 제어를 통해</a:t>
            </a: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pPr algn="ctr"/>
            <a:r>
              <a:rPr lang="ko-KR" altLang="en-US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수유등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및 야간 </a:t>
            </a:r>
            <a:r>
              <a:rPr lang="ko-KR" altLang="en-US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무드등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제공</a:t>
            </a: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5521682" y="3974462"/>
            <a:ext cx="325769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신생아에게 </a:t>
            </a: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pPr algn="ctr"/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유용한 정보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및 유의사항 제공</a:t>
            </a: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15538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23528" y="267494"/>
            <a:ext cx="8496944" cy="4680520"/>
          </a:xfrm>
          <a:prstGeom prst="rect">
            <a:avLst/>
          </a:prstGeom>
          <a:solidFill>
            <a:schemeClr val="bg1"/>
          </a:solidFill>
          <a:ln w="76200">
            <a:solidFill>
              <a:srgbClr val="6455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9552" y="411510"/>
            <a:ext cx="47003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졸업 연구 개요</a:t>
            </a:r>
            <a:r>
              <a:rPr lang="en-US" altLang="ko-KR" sz="2400" dirty="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(3/3)</a:t>
            </a:r>
            <a:r>
              <a:rPr lang="ko-KR" altLang="en-US" sz="2400" dirty="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</a:t>
            </a:r>
            <a:r>
              <a:rPr lang="en-US" altLang="ko-KR" sz="2400" dirty="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: </a:t>
            </a:r>
            <a:r>
              <a:rPr lang="ko-KR" altLang="en-US" sz="2400" dirty="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개발 효과</a:t>
            </a:r>
            <a:endParaRPr lang="en-US" altLang="ko-KR" sz="2400" dirty="0" smtClean="0">
              <a:solidFill>
                <a:srgbClr val="81A78F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pic>
        <p:nvPicPr>
          <p:cNvPr id="20" name="Picture 3" descr="C:\Users\hyeon_su\Desktop\2756697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534"/>
          <a:stretch/>
        </p:blipFill>
        <p:spPr bwMode="auto">
          <a:xfrm>
            <a:off x="-562259" y="2082899"/>
            <a:ext cx="3190043" cy="3075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직사각형 37"/>
          <p:cNvSpPr/>
          <p:nvPr/>
        </p:nvSpPr>
        <p:spPr>
          <a:xfrm>
            <a:off x="2627785" y="2222162"/>
            <a:ext cx="4968551" cy="461666"/>
          </a:xfrm>
          <a:prstGeom prst="rect">
            <a:avLst/>
          </a:prstGeom>
          <a:solidFill>
            <a:schemeClr val="bg1"/>
          </a:solidFill>
          <a:ln>
            <a:solidFill>
              <a:srgbClr val="F1BC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2699792" y="2305484"/>
            <a:ext cx="47330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rgbClr val="4F715B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아이에게 쾌적한 환경 제공 가능</a:t>
            </a:r>
            <a:endParaRPr lang="ko-KR" altLang="en-US" sz="1200" dirty="0">
              <a:solidFill>
                <a:srgbClr val="4F715B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40" name="타원 39"/>
          <p:cNvSpPr/>
          <p:nvPr/>
        </p:nvSpPr>
        <p:spPr>
          <a:xfrm>
            <a:off x="2065633" y="2279931"/>
            <a:ext cx="346128" cy="346128"/>
          </a:xfrm>
          <a:prstGeom prst="ellipse">
            <a:avLst/>
          </a:prstGeom>
          <a:solidFill>
            <a:srgbClr val="E58769"/>
          </a:solidFill>
          <a:ln>
            <a:solidFill>
              <a:srgbClr val="E587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a가을소풍M" panose="02020600000000000000" pitchFamily="18" charset="-127"/>
                <a:ea typeface="a가을소풍M" panose="02020600000000000000" pitchFamily="18" charset="-127"/>
              </a:rPr>
              <a:t>1</a:t>
            </a:r>
            <a:endParaRPr lang="ko-KR" altLang="en-US" dirty="0"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2627785" y="2757016"/>
            <a:ext cx="4968551" cy="461666"/>
          </a:xfrm>
          <a:prstGeom prst="rect">
            <a:avLst/>
          </a:prstGeom>
          <a:solidFill>
            <a:schemeClr val="bg1"/>
          </a:solidFill>
          <a:ln>
            <a:solidFill>
              <a:srgbClr val="F1BC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699792" y="2840338"/>
            <a:ext cx="47330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rgbClr val="4F715B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신생아 체온을 수집하여 고열 상황에 대처 가능</a:t>
            </a:r>
            <a:endParaRPr lang="ko-KR" altLang="en-US" sz="1200" dirty="0">
              <a:solidFill>
                <a:srgbClr val="4F715B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43" name="타원 42"/>
          <p:cNvSpPr/>
          <p:nvPr/>
        </p:nvSpPr>
        <p:spPr>
          <a:xfrm>
            <a:off x="2065633" y="2814785"/>
            <a:ext cx="346128" cy="346128"/>
          </a:xfrm>
          <a:prstGeom prst="ellipse">
            <a:avLst/>
          </a:prstGeom>
          <a:solidFill>
            <a:srgbClr val="E58769"/>
          </a:solidFill>
          <a:ln>
            <a:solidFill>
              <a:srgbClr val="E587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a가을소풍M" panose="02020600000000000000" pitchFamily="18" charset="-127"/>
                <a:ea typeface="a가을소풍M" panose="02020600000000000000" pitchFamily="18" charset="-127"/>
              </a:rPr>
              <a:t>2</a:t>
            </a:r>
            <a:endParaRPr lang="ko-KR" altLang="en-US" dirty="0"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2627785" y="3291870"/>
            <a:ext cx="4968551" cy="461666"/>
          </a:xfrm>
          <a:prstGeom prst="rect">
            <a:avLst/>
          </a:prstGeom>
          <a:solidFill>
            <a:schemeClr val="bg1"/>
          </a:solidFill>
          <a:ln>
            <a:solidFill>
              <a:srgbClr val="F1BC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699792" y="3375192"/>
            <a:ext cx="47330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rgbClr val="4F715B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외부에서 손쉽게 아이 모습을 확인 가능</a:t>
            </a:r>
            <a:endParaRPr lang="ko-KR" altLang="en-US" sz="1200" dirty="0">
              <a:solidFill>
                <a:srgbClr val="4F715B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46" name="타원 45"/>
          <p:cNvSpPr/>
          <p:nvPr/>
        </p:nvSpPr>
        <p:spPr>
          <a:xfrm>
            <a:off x="2065633" y="3349639"/>
            <a:ext cx="346128" cy="346128"/>
          </a:xfrm>
          <a:prstGeom prst="ellipse">
            <a:avLst/>
          </a:prstGeom>
          <a:solidFill>
            <a:srgbClr val="E58769"/>
          </a:solidFill>
          <a:ln>
            <a:solidFill>
              <a:srgbClr val="E587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a가을소풍M" panose="02020600000000000000" pitchFamily="18" charset="-127"/>
                <a:ea typeface="a가을소풍M" panose="02020600000000000000" pitchFamily="18" charset="-127"/>
              </a:rPr>
              <a:t>3</a:t>
            </a:r>
            <a:endParaRPr lang="ko-KR" altLang="en-US" dirty="0"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2627785" y="3826724"/>
            <a:ext cx="4968551" cy="461666"/>
          </a:xfrm>
          <a:prstGeom prst="rect">
            <a:avLst/>
          </a:prstGeom>
          <a:solidFill>
            <a:schemeClr val="bg1"/>
          </a:solidFill>
          <a:ln>
            <a:solidFill>
              <a:srgbClr val="F1BC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2699792" y="3910046"/>
            <a:ext cx="47330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rgbClr val="4F715B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상황에 맞는 음악 재생 및 </a:t>
            </a:r>
            <a:r>
              <a:rPr lang="ko-KR" altLang="en-US" sz="1200" dirty="0" err="1" smtClean="0">
                <a:solidFill>
                  <a:srgbClr val="4F715B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무드등</a:t>
            </a:r>
            <a:r>
              <a:rPr lang="ko-KR" altLang="en-US" sz="1200" dirty="0" smtClean="0">
                <a:solidFill>
                  <a:srgbClr val="4F715B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제어 가능</a:t>
            </a:r>
            <a:endParaRPr lang="ko-KR" altLang="en-US" sz="1200" dirty="0">
              <a:solidFill>
                <a:srgbClr val="4F715B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49" name="타원 48"/>
          <p:cNvSpPr/>
          <p:nvPr/>
        </p:nvSpPr>
        <p:spPr>
          <a:xfrm>
            <a:off x="2065633" y="3884493"/>
            <a:ext cx="346128" cy="346128"/>
          </a:xfrm>
          <a:prstGeom prst="ellipse">
            <a:avLst/>
          </a:prstGeom>
          <a:solidFill>
            <a:srgbClr val="E58769"/>
          </a:solidFill>
          <a:ln>
            <a:solidFill>
              <a:srgbClr val="E587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a가을소풍M" panose="02020600000000000000" pitchFamily="18" charset="-127"/>
                <a:ea typeface="a가을소풍M" panose="02020600000000000000" pitchFamily="18" charset="-127"/>
              </a:rPr>
              <a:t>4</a:t>
            </a:r>
            <a:endParaRPr lang="ko-KR" altLang="en-US" dirty="0"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2627785" y="4366585"/>
            <a:ext cx="4968551" cy="461666"/>
          </a:xfrm>
          <a:prstGeom prst="rect">
            <a:avLst/>
          </a:prstGeom>
          <a:solidFill>
            <a:schemeClr val="bg1"/>
          </a:solidFill>
          <a:ln>
            <a:solidFill>
              <a:srgbClr val="F1BC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2699792" y="4449907"/>
            <a:ext cx="47330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rgbClr val="4F715B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육아 시 필요한 유익한 정보</a:t>
            </a:r>
            <a:r>
              <a:rPr lang="en-US" altLang="ko-KR" sz="1200" dirty="0" smtClean="0">
                <a:solidFill>
                  <a:srgbClr val="4F715B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, </a:t>
            </a:r>
            <a:r>
              <a:rPr lang="ko-KR" altLang="en-US" sz="1200" dirty="0" smtClean="0">
                <a:solidFill>
                  <a:srgbClr val="4F715B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유의사항 제공</a:t>
            </a:r>
            <a:endParaRPr lang="ko-KR" altLang="en-US" sz="1200" dirty="0">
              <a:solidFill>
                <a:srgbClr val="4F715B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52" name="타원 51"/>
          <p:cNvSpPr/>
          <p:nvPr/>
        </p:nvSpPr>
        <p:spPr>
          <a:xfrm>
            <a:off x="2065633" y="4424354"/>
            <a:ext cx="346128" cy="346128"/>
          </a:xfrm>
          <a:prstGeom prst="ellipse">
            <a:avLst/>
          </a:prstGeom>
          <a:solidFill>
            <a:srgbClr val="E58769"/>
          </a:solidFill>
          <a:ln>
            <a:solidFill>
              <a:srgbClr val="E587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a가을소풍M" panose="02020600000000000000" pitchFamily="18" charset="-127"/>
                <a:ea typeface="a가을소풍M" panose="02020600000000000000" pitchFamily="18" charset="-127"/>
              </a:rPr>
              <a:t>5</a:t>
            </a:r>
            <a:endParaRPr lang="ko-KR" altLang="en-US" dirty="0"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grpSp>
        <p:nvGrpSpPr>
          <p:cNvPr id="61" name="그룹 60"/>
          <p:cNvGrpSpPr/>
          <p:nvPr/>
        </p:nvGrpSpPr>
        <p:grpSpPr>
          <a:xfrm>
            <a:off x="2987824" y="951289"/>
            <a:ext cx="3852021" cy="1140054"/>
            <a:chOff x="3192662" y="931471"/>
            <a:chExt cx="3852021" cy="1140054"/>
          </a:xfrm>
        </p:grpSpPr>
        <p:pic>
          <p:nvPicPr>
            <p:cNvPr id="54" name="그림 5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64683" y="931471"/>
              <a:ext cx="1080000" cy="1080000"/>
            </a:xfrm>
            <a:prstGeom prst="rect">
              <a:avLst/>
            </a:prstGeom>
          </p:spPr>
        </p:pic>
        <p:pic>
          <p:nvPicPr>
            <p:cNvPr id="56" name="그림 5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2000" y="991525"/>
              <a:ext cx="1080000" cy="1080000"/>
            </a:xfrm>
            <a:prstGeom prst="rect">
              <a:avLst/>
            </a:prstGeom>
          </p:spPr>
        </p:pic>
        <p:cxnSp>
          <p:nvCxnSpPr>
            <p:cNvPr id="58" name="직선 연결선 57"/>
            <p:cNvCxnSpPr>
              <a:endCxn id="56" idx="1"/>
            </p:cNvCxnSpPr>
            <p:nvPr/>
          </p:nvCxnSpPr>
          <p:spPr>
            <a:xfrm>
              <a:off x="3923928" y="1531525"/>
              <a:ext cx="648072" cy="0"/>
            </a:xfrm>
            <a:prstGeom prst="line">
              <a:avLst/>
            </a:prstGeom>
            <a:ln w="28575">
              <a:solidFill>
                <a:srgbClr val="25B7D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5" name="그림 5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92662" y="946363"/>
              <a:ext cx="1080000" cy="1080000"/>
            </a:xfrm>
            <a:prstGeom prst="rect">
              <a:avLst/>
            </a:prstGeom>
          </p:spPr>
        </p:pic>
        <p:cxnSp>
          <p:nvCxnSpPr>
            <p:cNvPr id="60" name="직선 연결선 59"/>
            <p:cNvCxnSpPr/>
            <p:nvPr/>
          </p:nvCxnSpPr>
          <p:spPr>
            <a:xfrm>
              <a:off x="5640647" y="1531525"/>
              <a:ext cx="648072" cy="0"/>
            </a:xfrm>
            <a:prstGeom prst="line">
              <a:avLst/>
            </a:prstGeom>
            <a:ln w="28575">
              <a:solidFill>
                <a:srgbClr val="25B7D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Box 26"/>
          <p:cNvSpPr txBox="1"/>
          <p:nvPr/>
        </p:nvSpPr>
        <p:spPr>
          <a:xfrm>
            <a:off x="8881588" y="4879201"/>
            <a:ext cx="2776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5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58574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23528" y="267494"/>
            <a:ext cx="8496944" cy="4680520"/>
          </a:xfrm>
          <a:prstGeom prst="rect">
            <a:avLst/>
          </a:prstGeom>
          <a:solidFill>
            <a:schemeClr val="bg1"/>
          </a:solidFill>
          <a:ln w="76200">
            <a:solidFill>
              <a:srgbClr val="6455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9552" y="411510"/>
            <a:ext cx="33826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관련 연구 및 사례</a:t>
            </a:r>
            <a:r>
              <a:rPr lang="en-US" altLang="ko-KR" sz="2400" dirty="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(1/2)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9859" y="1275043"/>
            <a:ext cx="2957920" cy="3325038"/>
          </a:xfrm>
          <a:prstGeom prst="rect">
            <a:avLst/>
          </a:prstGeom>
        </p:spPr>
      </p:pic>
      <p:pic>
        <p:nvPicPr>
          <p:cNvPr id="20" name="Picture 3" descr="C:\Users\hyeon_su\Desktop\2756697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534"/>
          <a:stretch/>
        </p:blipFill>
        <p:spPr bwMode="auto">
          <a:xfrm>
            <a:off x="-562259" y="2082899"/>
            <a:ext cx="3190043" cy="3075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직사각형 30"/>
          <p:cNvSpPr/>
          <p:nvPr/>
        </p:nvSpPr>
        <p:spPr>
          <a:xfrm>
            <a:off x="5708699" y="996206"/>
            <a:ext cx="216024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9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썬플라워</a:t>
            </a:r>
            <a:r>
              <a:rPr lang="ko-KR" altLang="en-US" sz="9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</a:t>
            </a:r>
            <a:r>
              <a:rPr lang="ko-KR" altLang="en-US" sz="9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스마트모빌</a:t>
            </a:r>
            <a:r>
              <a:rPr lang="ko-KR" altLang="en-US" sz="9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</a:t>
            </a:r>
            <a:r>
              <a:rPr lang="en-US" altLang="ko-KR" sz="9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(</a:t>
            </a:r>
            <a:r>
              <a:rPr lang="ko-KR" altLang="en-US" sz="9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코니토이스</a:t>
            </a:r>
            <a:r>
              <a:rPr lang="en-US" altLang="ko-KR" sz="9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)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1391" y="1347224"/>
            <a:ext cx="2944360" cy="3180675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2339752" y="986136"/>
            <a:ext cx="216024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9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큐티쁘띠</a:t>
            </a:r>
            <a:r>
              <a:rPr lang="ko-KR" altLang="en-US" sz="9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</a:t>
            </a:r>
            <a:r>
              <a:rPr lang="ko-KR" altLang="en-US" sz="9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스마트오르골</a:t>
            </a:r>
            <a:r>
              <a:rPr lang="ko-KR" altLang="en-US" sz="9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</a:t>
            </a:r>
            <a:r>
              <a:rPr lang="en-US" altLang="ko-KR" sz="9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(</a:t>
            </a:r>
            <a:r>
              <a:rPr lang="ko-KR" altLang="en-US" sz="9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큐티쁘띠</a:t>
            </a:r>
            <a:r>
              <a:rPr lang="en-US" altLang="ko-KR" sz="9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881588" y="4879201"/>
            <a:ext cx="2776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6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98172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23528" y="267494"/>
            <a:ext cx="8496944" cy="4680520"/>
          </a:xfrm>
          <a:prstGeom prst="rect">
            <a:avLst/>
          </a:prstGeom>
          <a:solidFill>
            <a:schemeClr val="bg1"/>
          </a:solidFill>
          <a:ln w="76200">
            <a:solidFill>
              <a:srgbClr val="6455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9552" y="411510"/>
            <a:ext cx="34435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관련 연구 및 사례</a:t>
            </a:r>
            <a:r>
              <a:rPr lang="en-US" altLang="ko-KR" sz="2400" dirty="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(2/2)</a:t>
            </a:r>
          </a:p>
        </p:txBody>
      </p:sp>
      <p:graphicFrame>
        <p:nvGraphicFramePr>
          <p:cNvPr id="11" name="표 8">
            <a:extLst>
              <a:ext uri="{FF2B5EF4-FFF2-40B4-BE49-F238E27FC236}">
                <a16:creationId xmlns:a16="http://schemas.microsoft.com/office/drawing/2014/main" id="{25588481-7813-43DF-BDD9-24FA8C71F5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72050"/>
              </p:ext>
            </p:extLst>
          </p:nvPr>
        </p:nvGraphicFramePr>
        <p:xfrm>
          <a:off x="683568" y="1189474"/>
          <a:ext cx="7848870" cy="2553896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1137823">
                  <a:extLst>
                    <a:ext uri="{9D8B030D-6E8A-4147-A177-3AD203B41FA5}">
                      <a16:colId xmlns:a16="http://schemas.microsoft.com/office/drawing/2014/main" val="1051419880"/>
                    </a:ext>
                  </a:extLst>
                </a:gridCol>
                <a:gridCol w="958721">
                  <a:extLst>
                    <a:ext uri="{9D8B030D-6E8A-4147-A177-3AD203B41FA5}">
                      <a16:colId xmlns:a16="http://schemas.microsoft.com/office/drawing/2014/main" val="476890751"/>
                    </a:ext>
                  </a:extLst>
                </a:gridCol>
                <a:gridCol w="958721">
                  <a:extLst>
                    <a:ext uri="{9D8B030D-6E8A-4147-A177-3AD203B41FA5}">
                      <a16:colId xmlns:a16="http://schemas.microsoft.com/office/drawing/2014/main" val="684455534"/>
                    </a:ext>
                  </a:extLst>
                </a:gridCol>
                <a:gridCol w="958721">
                  <a:extLst>
                    <a:ext uri="{9D8B030D-6E8A-4147-A177-3AD203B41FA5}">
                      <a16:colId xmlns:a16="http://schemas.microsoft.com/office/drawing/2014/main" val="4078602602"/>
                    </a:ext>
                  </a:extLst>
                </a:gridCol>
                <a:gridCol w="958721">
                  <a:extLst>
                    <a:ext uri="{9D8B030D-6E8A-4147-A177-3AD203B41FA5}">
                      <a16:colId xmlns:a16="http://schemas.microsoft.com/office/drawing/2014/main" val="727727487"/>
                    </a:ext>
                  </a:extLst>
                </a:gridCol>
                <a:gridCol w="958721">
                  <a:extLst>
                    <a:ext uri="{9D8B030D-6E8A-4147-A177-3AD203B41FA5}">
                      <a16:colId xmlns:a16="http://schemas.microsoft.com/office/drawing/2014/main" val="2846915427"/>
                    </a:ext>
                  </a:extLst>
                </a:gridCol>
                <a:gridCol w="958721">
                  <a:extLst>
                    <a:ext uri="{9D8B030D-6E8A-4147-A177-3AD203B41FA5}">
                      <a16:colId xmlns:a16="http://schemas.microsoft.com/office/drawing/2014/main" val="999767395"/>
                    </a:ext>
                  </a:extLst>
                </a:gridCol>
                <a:gridCol w="958721">
                  <a:extLst>
                    <a:ext uri="{9D8B030D-6E8A-4147-A177-3AD203B41FA5}">
                      <a16:colId xmlns:a16="http://schemas.microsoft.com/office/drawing/2014/main" val="3040719898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200" dirty="0"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제품</a:t>
                      </a: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200" dirty="0"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카메라 </a:t>
                      </a: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200" dirty="0" err="1"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온습도</a:t>
                      </a:r>
                      <a:r>
                        <a:rPr lang="ko-KR" altLang="en-US" sz="1200" dirty="0"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 </a:t>
                      </a: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200" dirty="0" err="1"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수유등</a:t>
                      </a:r>
                      <a:endParaRPr lang="ko-KR" altLang="en-US" sz="1200" dirty="0">
                        <a:latin typeface="a가을소풍M" panose="02020600000000000000" pitchFamily="18" charset="-127"/>
                        <a:ea typeface="a가을소풍M" panose="02020600000000000000" pitchFamily="18" charset="-127"/>
                      </a:endParaRP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200" dirty="0"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음악 재생</a:t>
                      </a: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미세먼지</a:t>
                      </a:r>
                      <a:endParaRPr lang="en-US" altLang="ko-KR" sz="1200" dirty="0" smtClean="0">
                        <a:latin typeface="a가을소풍M" panose="02020600000000000000" pitchFamily="18" charset="-127"/>
                        <a:ea typeface="a가을소풍M" panose="02020600000000000000" pitchFamily="18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농도</a:t>
                      </a:r>
                      <a:endParaRPr lang="ko-KR" altLang="en-US" sz="1200" dirty="0">
                        <a:latin typeface="a가을소풍M" panose="02020600000000000000" pitchFamily="18" charset="-127"/>
                        <a:ea typeface="a가을소풍M" panose="02020600000000000000" pitchFamily="18" charset="-127"/>
                      </a:endParaRP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 smtClean="0"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비접촉식</a:t>
                      </a:r>
                      <a:endParaRPr lang="en-US" altLang="ko-KR" sz="1200" dirty="0" smtClean="0">
                        <a:latin typeface="a가을소풍M" panose="02020600000000000000" pitchFamily="18" charset="-127"/>
                        <a:ea typeface="a가을소풍M" panose="02020600000000000000" pitchFamily="18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온도센서</a:t>
                      </a:r>
                      <a:endParaRPr lang="ko-KR" altLang="en-US" sz="1200" dirty="0">
                        <a:latin typeface="a가을소풍M" panose="02020600000000000000" pitchFamily="18" charset="-127"/>
                        <a:ea typeface="a가을소풍M" panose="02020600000000000000" pitchFamily="18" charset="-127"/>
                      </a:endParaRP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200" dirty="0"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모빌 동작</a:t>
                      </a: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8738941"/>
                  </a:ext>
                </a:extLst>
              </a:tr>
              <a:tr h="63365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200" dirty="0" err="1" smtClean="0"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큐티쁘띠</a:t>
                      </a:r>
                      <a:endParaRPr lang="en-US" altLang="ko-KR" sz="1200" dirty="0">
                        <a:latin typeface="a가을소풍M" panose="02020600000000000000" pitchFamily="18" charset="-127"/>
                        <a:ea typeface="a가을소풍M" panose="02020600000000000000" pitchFamily="18" charset="-127"/>
                      </a:endParaRPr>
                    </a:p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200" dirty="0"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스마트 </a:t>
                      </a:r>
                      <a:r>
                        <a:rPr lang="ko-KR" altLang="en-US" sz="1200" dirty="0" err="1" smtClean="0"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오르골</a:t>
                      </a:r>
                      <a:endParaRPr lang="en-US" altLang="ko-KR" sz="1200" dirty="0">
                        <a:latin typeface="a가을소풍M" panose="02020600000000000000" pitchFamily="18" charset="-127"/>
                        <a:ea typeface="a가을소풍M" panose="02020600000000000000" pitchFamily="18" charset="-127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200" dirty="0" smtClean="0"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X</a:t>
                      </a:r>
                      <a:endParaRPr lang="ko-KR" altLang="en-US" sz="1200" dirty="0">
                        <a:latin typeface="a가을소풍M" panose="02020600000000000000" pitchFamily="18" charset="-127"/>
                        <a:ea typeface="a가을소풍M" panose="02020600000000000000" pitchFamily="18" charset="-127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200" dirty="0"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X</a:t>
                      </a:r>
                      <a:endParaRPr lang="ko-KR" altLang="en-US" sz="1200" dirty="0">
                        <a:latin typeface="a가을소풍M" panose="02020600000000000000" pitchFamily="18" charset="-127"/>
                        <a:ea typeface="a가을소풍M" panose="02020600000000000000" pitchFamily="18" charset="-127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200" dirty="0"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X</a:t>
                      </a:r>
                      <a:endParaRPr lang="ko-KR" altLang="en-US" sz="1200" dirty="0">
                        <a:latin typeface="a가을소풍M" panose="02020600000000000000" pitchFamily="18" charset="-127"/>
                        <a:ea typeface="a가을소풍M" panose="02020600000000000000" pitchFamily="18" charset="-127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200" dirty="0"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O</a:t>
                      </a:r>
                      <a:endParaRPr lang="ko-KR" altLang="en-US" sz="1200" dirty="0">
                        <a:latin typeface="a가을소풍M" panose="02020600000000000000" pitchFamily="18" charset="-127"/>
                        <a:ea typeface="a가을소풍M" panose="02020600000000000000" pitchFamily="18" charset="-127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200" dirty="0"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X</a:t>
                      </a:r>
                      <a:endParaRPr lang="ko-KR" altLang="en-US" sz="1200" dirty="0">
                        <a:latin typeface="a가을소풍M" panose="02020600000000000000" pitchFamily="18" charset="-127"/>
                        <a:ea typeface="a가을소풍M" panose="02020600000000000000" pitchFamily="18" charset="-127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200" dirty="0"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X</a:t>
                      </a:r>
                      <a:endParaRPr lang="ko-KR" altLang="en-US" sz="1200" dirty="0">
                        <a:latin typeface="a가을소풍M" panose="02020600000000000000" pitchFamily="18" charset="-127"/>
                        <a:ea typeface="a가을소풍M" panose="02020600000000000000" pitchFamily="18" charset="-127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200" dirty="0"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O</a:t>
                      </a:r>
                      <a:endParaRPr lang="ko-KR" altLang="en-US" sz="1200" dirty="0">
                        <a:latin typeface="a가을소풍M" panose="02020600000000000000" pitchFamily="18" charset="-127"/>
                        <a:ea typeface="a가을소풍M" panose="02020600000000000000" pitchFamily="18" charset="-127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9877132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200" dirty="0" err="1" smtClean="0"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썬플라워</a:t>
                      </a:r>
                      <a:endParaRPr lang="en-US" altLang="ko-KR" sz="1200" dirty="0" smtClean="0">
                        <a:latin typeface="a가을소풍M" panose="02020600000000000000" pitchFamily="18" charset="-127"/>
                        <a:ea typeface="a가을소풍M" panose="02020600000000000000" pitchFamily="18" charset="-127"/>
                      </a:endParaRPr>
                    </a:p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200" dirty="0" smtClean="0"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스마트 </a:t>
                      </a:r>
                      <a:r>
                        <a:rPr lang="ko-KR" altLang="en-US" sz="1200" dirty="0"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모빌</a:t>
                      </a:r>
                      <a:endParaRPr lang="en-US" altLang="ko-KR" sz="1200" dirty="0">
                        <a:latin typeface="a가을소풍M" panose="02020600000000000000" pitchFamily="18" charset="-127"/>
                        <a:ea typeface="a가을소풍M" panose="02020600000000000000" pitchFamily="18" charset="-127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200" dirty="0"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O</a:t>
                      </a:r>
                      <a:endParaRPr lang="ko-KR" altLang="en-US" sz="1200" dirty="0">
                        <a:latin typeface="a가을소풍M" panose="02020600000000000000" pitchFamily="18" charset="-127"/>
                        <a:ea typeface="a가을소풍M" panose="02020600000000000000" pitchFamily="18" charset="-127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200" dirty="0"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X</a:t>
                      </a:r>
                      <a:endParaRPr lang="ko-KR" altLang="en-US" sz="1200" dirty="0">
                        <a:latin typeface="a가을소풍M" panose="02020600000000000000" pitchFamily="18" charset="-127"/>
                        <a:ea typeface="a가을소풍M" panose="02020600000000000000" pitchFamily="18" charset="-127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200" dirty="0"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O</a:t>
                      </a:r>
                      <a:endParaRPr lang="ko-KR" altLang="en-US" sz="1200" dirty="0">
                        <a:latin typeface="a가을소풍M" panose="02020600000000000000" pitchFamily="18" charset="-127"/>
                        <a:ea typeface="a가을소풍M" panose="02020600000000000000" pitchFamily="18" charset="-127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200" dirty="0"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O</a:t>
                      </a:r>
                      <a:endParaRPr lang="ko-KR" altLang="en-US" sz="1200" dirty="0">
                        <a:latin typeface="a가을소풍M" panose="02020600000000000000" pitchFamily="18" charset="-127"/>
                        <a:ea typeface="a가을소풍M" panose="02020600000000000000" pitchFamily="18" charset="-127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200" dirty="0"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X</a:t>
                      </a:r>
                      <a:endParaRPr lang="ko-KR" altLang="en-US" sz="1200" dirty="0">
                        <a:latin typeface="a가을소풍M" panose="02020600000000000000" pitchFamily="18" charset="-127"/>
                        <a:ea typeface="a가을소풍M" panose="02020600000000000000" pitchFamily="18" charset="-127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200" dirty="0"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X</a:t>
                      </a:r>
                      <a:endParaRPr lang="ko-KR" altLang="en-US" sz="1200" dirty="0">
                        <a:latin typeface="a가을소풍M" panose="02020600000000000000" pitchFamily="18" charset="-127"/>
                        <a:ea typeface="a가을소풍M" panose="02020600000000000000" pitchFamily="18" charset="-127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200" dirty="0"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O</a:t>
                      </a:r>
                      <a:endParaRPr lang="ko-KR" altLang="en-US" sz="1200" dirty="0">
                        <a:latin typeface="a가을소풍M" panose="02020600000000000000" pitchFamily="18" charset="-127"/>
                        <a:ea typeface="a가을소풍M" panose="02020600000000000000" pitchFamily="18" charset="-127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3531949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>
                          <a:solidFill>
                            <a:srgbClr val="FF0000"/>
                          </a:solidFill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스마트 모빌</a:t>
                      </a:r>
                      <a:endParaRPr lang="ko-KR" altLang="en-US" sz="1200" dirty="0">
                        <a:solidFill>
                          <a:srgbClr val="FF0000"/>
                        </a:solidFill>
                        <a:latin typeface="a가을소풍M" panose="02020600000000000000" pitchFamily="18" charset="-127"/>
                        <a:ea typeface="a가을소풍M" panose="02020600000000000000" pitchFamily="18" charset="-127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200" dirty="0">
                          <a:solidFill>
                            <a:srgbClr val="FF0000"/>
                          </a:solidFill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O</a:t>
                      </a:r>
                      <a:endParaRPr lang="ko-KR" altLang="en-US" sz="1200" dirty="0">
                        <a:solidFill>
                          <a:srgbClr val="FF0000"/>
                        </a:solidFill>
                        <a:latin typeface="a가을소풍M" panose="02020600000000000000" pitchFamily="18" charset="-127"/>
                        <a:ea typeface="a가을소풍M" panose="02020600000000000000" pitchFamily="18" charset="-127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200" dirty="0">
                          <a:solidFill>
                            <a:srgbClr val="FF0000"/>
                          </a:solidFill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O</a:t>
                      </a:r>
                      <a:endParaRPr lang="ko-KR" altLang="en-US" sz="1200" dirty="0">
                        <a:solidFill>
                          <a:srgbClr val="FF0000"/>
                        </a:solidFill>
                        <a:latin typeface="a가을소풍M" panose="02020600000000000000" pitchFamily="18" charset="-127"/>
                        <a:ea typeface="a가을소풍M" panose="02020600000000000000" pitchFamily="18" charset="-127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200" dirty="0">
                          <a:solidFill>
                            <a:srgbClr val="FF0000"/>
                          </a:solidFill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O</a:t>
                      </a:r>
                      <a:endParaRPr lang="ko-KR" altLang="en-US" sz="1200" dirty="0">
                        <a:solidFill>
                          <a:srgbClr val="FF0000"/>
                        </a:solidFill>
                        <a:latin typeface="a가을소풍M" panose="02020600000000000000" pitchFamily="18" charset="-127"/>
                        <a:ea typeface="a가을소풍M" panose="02020600000000000000" pitchFamily="18" charset="-127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200" dirty="0">
                          <a:solidFill>
                            <a:srgbClr val="FF0000"/>
                          </a:solidFill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O</a:t>
                      </a:r>
                      <a:endParaRPr lang="ko-KR" altLang="en-US" sz="1200" dirty="0">
                        <a:solidFill>
                          <a:srgbClr val="FF0000"/>
                        </a:solidFill>
                        <a:latin typeface="a가을소풍M" panose="02020600000000000000" pitchFamily="18" charset="-127"/>
                        <a:ea typeface="a가을소풍M" panose="02020600000000000000" pitchFamily="18" charset="-127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200" dirty="0">
                          <a:solidFill>
                            <a:srgbClr val="FF0000"/>
                          </a:solidFill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O</a:t>
                      </a:r>
                      <a:endParaRPr lang="ko-KR" altLang="en-US" sz="1200" dirty="0">
                        <a:solidFill>
                          <a:srgbClr val="FF0000"/>
                        </a:solidFill>
                        <a:latin typeface="a가을소풍M" panose="02020600000000000000" pitchFamily="18" charset="-127"/>
                        <a:ea typeface="a가을소풍M" panose="02020600000000000000" pitchFamily="18" charset="-127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200" dirty="0">
                          <a:solidFill>
                            <a:srgbClr val="FF0000"/>
                          </a:solidFill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O</a:t>
                      </a:r>
                      <a:endParaRPr lang="ko-KR" altLang="en-US" sz="1200" dirty="0">
                        <a:solidFill>
                          <a:srgbClr val="FF0000"/>
                        </a:solidFill>
                        <a:latin typeface="a가을소풍M" panose="02020600000000000000" pitchFamily="18" charset="-127"/>
                        <a:ea typeface="a가을소풍M" panose="02020600000000000000" pitchFamily="18" charset="-127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200" dirty="0">
                          <a:solidFill>
                            <a:srgbClr val="FF0000"/>
                          </a:solidFill>
                          <a:latin typeface="a가을소풍M" panose="02020600000000000000" pitchFamily="18" charset="-127"/>
                          <a:ea typeface="a가을소풍M" panose="02020600000000000000" pitchFamily="18" charset="-127"/>
                        </a:rPr>
                        <a:t>O</a:t>
                      </a:r>
                      <a:endParaRPr lang="ko-KR" altLang="en-US" sz="1200" dirty="0">
                        <a:solidFill>
                          <a:srgbClr val="FF0000"/>
                        </a:solidFill>
                        <a:latin typeface="a가을소풍M" panose="02020600000000000000" pitchFamily="18" charset="-127"/>
                        <a:ea typeface="a가을소풍M" panose="02020600000000000000" pitchFamily="18" charset="-127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1734792"/>
                  </a:ext>
                </a:extLst>
              </a:tr>
            </a:tbl>
          </a:graphicData>
        </a:graphic>
      </p:graphicFrame>
      <p:grpSp>
        <p:nvGrpSpPr>
          <p:cNvPr id="3" name="그룹 2"/>
          <p:cNvGrpSpPr/>
          <p:nvPr/>
        </p:nvGrpSpPr>
        <p:grpSpPr>
          <a:xfrm>
            <a:off x="1979712" y="4059669"/>
            <a:ext cx="5479015" cy="646331"/>
            <a:chOff x="2260171" y="3838911"/>
            <a:chExt cx="4968551" cy="646331"/>
          </a:xfrm>
        </p:grpSpPr>
        <p:sp>
          <p:nvSpPr>
            <p:cNvPr id="15" name="직사각형 14"/>
            <p:cNvSpPr/>
            <p:nvPr/>
          </p:nvSpPr>
          <p:spPr>
            <a:xfrm>
              <a:off x="2260171" y="3838911"/>
              <a:ext cx="4968551" cy="46166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1BCA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latin typeface="a가을소풍M" panose="02020600000000000000" pitchFamily="18" charset="-127"/>
                <a:ea typeface="a가을소풍M" panose="02020600000000000000" pitchFamily="18" charset="-127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332178" y="3900467"/>
              <a:ext cx="473303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rgbClr val="4F715B"/>
                  </a:solidFill>
                  <a:latin typeface="a가을소풍M" panose="02020600000000000000" pitchFamily="18" charset="-127"/>
                  <a:ea typeface="a가을소풍M" panose="02020600000000000000" pitchFamily="18" charset="-127"/>
                </a:rPr>
                <a:t>*</a:t>
              </a:r>
              <a:r>
                <a:rPr lang="ko-KR" altLang="en-US" sz="1600" dirty="0" err="1" smtClean="0">
                  <a:solidFill>
                    <a:srgbClr val="4F715B"/>
                  </a:solidFill>
                  <a:latin typeface="a가을소풍M" panose="02020600000000000000" pitchFamily="18" charset="-127"/>
                  <a:ea typeface="a가을소풍M" panose="02020600000000000000" pitchFamily="18" charset="-127"/>
                </a:rPr>
                <a:t>온습도</a:t>
              </a:r>
              <a:r>
                <a:rPr lang="en-US" altLang="ko-KR" sz="1600" dirty="0" smtClean="0">
                  <a:solidFill>
                    <a:srgbClr val="4F715B"/>
                  </a:solidFill>
                  <a:latin typeface="a가을소풍M" panose="02020600000000000000" pitchFamily="18" charset="-127"/>
                  <a:ea typeface="a가을소풍M" panose="02020600000000000000" pitchFamily="18" charset="-127"/>
                </a:rPr>
                <a:t>, </a:t>
              </a:r>
              <a:r>
                <a:rPr lang="ko-KR" altLang="en-US" sz="1600" dirty="0" smtClean="0">
                  <a:solidFill>
                    <a:srgbClr val="4F715B"/>
                  </a:solidFill>
                  <a:latin typeface="a가을소풍M" panose="02020600000000000000" pitchFamily="18" charset="-127"/>
                  <a:ea typeface="a가을소풍M" panose="02020600000000000000" pitchFamily="18" charset="-127"/>
                </a:rPr>
                <a:t>미세먼지농도</a:t>
              </a:r>
              <a:r>
                <a:rPr lang="en-US" altLang="ko-KR" sz="1600" dirty="0" smtClean="0">
                  <a:solidFill>
                    <a:srgbClr val="4F715B"/>
                  </a:solidFill>
                  <a:latin typeface="a가을소풍M" panose="02020600000000000000" pitchFamily="18" charset="-127"/>
                  <a:ea typeface="a가을소풍M" panose="02020600000000000000" pitchFamily="18" charset="-127"/>
                </a:rPr>
                <a:t>, </a:t>
              </a:r>
              <a:r>
                <a:rPr lang="ko-KR" altLang="en-US" sz="1600" dirty="0" smtClean="0">
                  <a:solidFill>
                    <a:srgbClr val="4F715B"/>
                  </a:solidFill>
                  <a:latin typeface="a가을소풍M" panose="02020600000000000000" pitchFamily="18" charset="-127"/>
                  <a:ea typeface="a가을소풍M" panose="02020600000000000000" pitchFamily="18" charset="-127"/>
                </a:rPr>
                <a:t>체온 측정에서 차이점 존재</a:t>
              </a:r>
              <a:endParaRPr lang="ko-KR" altLang="en-US" sz="1600" dirty="0">
                <a:solidFill>
                  <a:srgbClr val="4F715B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endParaRP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8882389" y="4879201"/>
            <a:ext cx="2760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7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41408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직사각형 83">
            <a:extLst>
              <a:ext uri="{FF2B5EF4-FFF2-40B4-BE49-F238E27FC236}">
                <a16:creationId xmlns:a16="http://schemas.microsoft.com/office/drawing/2014/main" id="{9965579E-9EB1-40F3-A675-8DD08441375A}"/>
              </a:ext>
            </a:extLst>
          </p:cNvPr>
          <p:cNvSpPr/>
          <p:nvPr/>
        </p:nvSpPr>
        <p:spPr>
          <a:xfrm>
            <a:off x="323528" y="267494"/>
            <a:ext cx="8496944" cy="4680520"/>
          </a:xfrm>
          <a:prstGeom prst="rect">
            <a:avLst/>
          </a:prstGeom>
          <a:solidFill>
            <a:schemeClr val="bg1"/>
          </a:solidFill>
          <a:ln w="76200">
            <a:solidFill>
              <a:srgbClr val="6455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9552" y="411510"/>
            <a:ext cx="78053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시스템 수행 </a:t>
            </a:r>
            <a:r>
              <a:rPr lang="ko-KR" altLang="en-US" sz="2400" dirty="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시나리오</a:t>
            </a:r>
            <a:r>
              <a:rPr lang="en-US" altLang="ko-KR" sz="2400" dirty="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(1/3) : </a:t>
            </a:r>
            <a:r>
              <a:rPr lang="ko-KR" altLang="en-US" sz="2400" dirty="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영상</a:t>
            </a:r>
            <a:r>
              <a:rPr lang="en-US" altLang="ko-KR" sz="2400" dirty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</a:t>
            </a:r>
            <a:r>
              <a:rPr lang="ko-KR" altLang="en-US" sz="2400" dirty="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스트리밍 </a:t>
            </a:r>
            <a:r>
              <a:rPr lang="en-US" altLang="ko-KR" sz="2400" dirty="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&amp; </a:t>
            </a:r>
            <a:r>
              <a:rPr lang="ko-KR" altLang="en-US" sz="2400" dirty="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환경정보</a:t>
            </a:r>
            <a:endParaRPr lang="en-US" altLang="ko-KR" sz="2400" dirty="0">
              <a:solidFill>
                <a:srgbClr val="81A78F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8879985" y="4879201"/>
            <a:ext cx="2808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8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pic>
        <p:nvPicPr>
          <p:cNvPr id="94" name="그래픽 4" descr="stroller 있는 여자">
            <a:extLst>
              <a:ext uri="{FF2B5EF4-FFF2-40B4-BE49-F238E27FC236}">
                <a16:creationId xmlns:a16="http://schemas.microsoft.com/office/drawing/2014/main" id="{A1B4DBCF-D982-41DB-B2CB-109E827532A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1633" y="1673926"/>
            <a:ext cx="697327" cy="690163"/>
          </a:xfrm>
          <a:prstGeom prst="rect">
            <a:avLst/>
          </a:prstGeom>
        </p:spPr>
      </p:pic>
      <p:pic>
        <p:nvPicPr>
          <p:cNvPr id="95" name="Picture 16">
            <a:extLst>
              <a:ext uri="{FF2B5EF4-FFF2-40B4-BE49-F238E27FC236}">
                <a16:creationId xmlns:a16="http://schemas.microsoft.com/office/drawing/2014/main" id="{CE98F12A-D0F3-4410-9C11-D581C659C2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1611" y="1515544"/>
            <a:ext cx="928215" cy="918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6" name="화살표: 오른쪽 2">
            <a:extLst>
              <a:ext uri="{FF2B5EF4-FFF2-40B4-BE49-F238E27FC236}">
                <a16:creationId xmlns:a16="http://schemas.microsoft.com/office/drawing/2014/main" id="{FE571637-E392-41AC-B3A4-8B3D65B3C4EF}"/>
              </a:ext>
            </a:extLst>
          </p:cNvPr>
          <p:cNvSpPr/>
          <p:nvPr/>
        </p:nvSpPr>
        <p:spPr>
          <a:xfrm>
            <a:off x="1889057" y="1955165"/>
            <a:ext cx="718466" cy="183716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97" name="화살표: 오른쪽 52">
            <a:extLst>
              <a:ext uri="{FF2B5EF4-FFF2-40B4-BE49-F238E27FC236}">
                <a16:creationId xmlns:a16="http://schemas.microsoft.com/office/drawing/2014/main" id="{60440381-A0BC-41AF-90CC-7ACBD1DDD063}"/>
              </a:ext>
            </a:extLst>
          </p:cNvPr>
          <p:cNvSpPr/>
          <p:nvPr/>
        </p:nvSpPr>
        <p:spPr>
          <a:xfrm>
            <a:off x="3509826" y="1951186"/>
            <a:ext cx="718466" cy="183716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8D186F05-F9DB-413E-A6AC-398A3137FCE0}"/>
              </a:ext>
            </a:extLst>
          </p:cNvPr>
          <p:cNvSpPr txBox="1"/>
          <p:nvPr/>
        </p:nvSpPr>
        <p:spPr>
          <a:xfrm>
            <a:off x="967602" y="2337210"/>
            <a:ext cx="56457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latin typeface="a가을소풍M" panose="02020600000000000000" pitchFamily="18" charset="-127"/>
                <a:ea typeface="a가을소풍M" panose="02020600000000000000" pitchFamily="18" charset="-127"/>
              </a:rPr>
              <a:t>사용자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4772326D-C921-4E34-894F-A0086B7332C2}"/>
              </a:ext>
            </a:extLst>
          </p:cNvPr>
          <p:cNvSpPr txBox="1"/>
          <p:nvPr/>
        </p:nvSpPr>
        <p:spPr>
          <a:xfrm>
            <a:off x="2620820" y="2394245"/>
            <a:ext cx="94448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latin typeface="a가을소풍M" panose="02020600000000000000" pitchFamily="18" charset="-127"/>
                <a:ea typeface="a가을소풍M" panose="02020600000000000000" pitchFamily="18" charset="-127"/>
              </a:rPr>
              <a:t>어플리케이션</a:t>
            </a:r>
          </a:p>
        </p:txBody>
      </p:sp>
      <p:pic>
        <p:nvPicPr>
          <p:cNvPr id="100" name="그래픽 4">
            <a:extLst>
              <a:ext uri="{FF2B5EF4-FFF2-40B4-BE49-F238E27FC236}">
                <a16:creationId xmlns:a16="http://schemas.microsoft.com/office/drawing/2014/main" id="{CC2E547E-645B-4738-B7EB-43549438FB8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360053" y="1596085"/>
            <a:ext cx="812671" cy="812671"/>
          </a:xfrm>
          <a:prstGeom prst="rect">
            <a:avLst/>
          </a:prstGeom>
        </p:spPr>
      </p:pic>
      <p:sp>
        <p:nvSpPr>
          <p:cNvPr id="101" name="TextBox 100">
            <a:extLst>
              <a:ext uri="{FF2B5EF4-FFF2-40B4-BE49-F238E27FC236}">
                <a16:creationId xmlns:a16="http://schemas.microsoft.com/office/drawing/2014/main" id="{A58E9895-2AC4-4257-8429-5B69216BD4DF}"/>
              </a:ext>
            </a:extLst>
          </p:cNvPr>
          <p:cNvSpPr txBox="1"/>
          <p:nvPr/>
        </p:nvSpPr>
        <p:spPr>
          <a:xfrm>
            <a:off x="4436871" y="2394244"/>
            <a:ext cx="69121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latin typeface="a가을소풍M" panose="02020600000000000000" pitchFamily="18" charset="-127"/>
                <a:ea typeface="a가을소풍M" panose="02020600000000000000" pitchFamily="18" charset="-127"/>
              </a:rPr>
              <a:t>영상보기</a:t>
            </a:r>
          </a:p>
        </p:txBody>
      </p:sp>
      <p:sp>
        <p:nvSpPr>
          <p:cNvPr id="102" name="화살표: 오른쪽 51">
            <a:extLst>
              <a:ext uri="{FF2B5EF4-FFF2-40B4-BE49-F238E27FC236}">
                <a16:creationId xmlns:a16="http://schemas.microsoft.com/office/drawing/2014/main" id="{12D19AE3-AC44-44E0-897F-2FAFC5E237BA}"/>
              </a:ext>
            </a:extLst>
          </p:cNvPr>
          <p:cNvSpPr/>
          <p:nvPr/>
        </p:nvSpPr>
        <p:spPr>
          <a:xfrm>
            <a:off x="5269213" y="1974884"/>
            <a:ext cx="718466" cy="183716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1901EFB7-20DF-4843-A8B0-FF097711081B}"/>
              </a:ext>
            </a:extLst>
          </p:cNvPr>
          <p:cNvSpPr txBox="1"/>
          <p:nvPr/>
        </p:nvSpPr>
        <p:spPr>
          <a:xfrm>
            <a:off x="6159810" y="2825414"/>
            <a:ext cx="128112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latin typeface="a가을소풍M" panose="02020600000000000000" pitchFamily="18" charset="-127"/>
                <a:ea typeface="a가을소풍M" panose="02020600000000000000" pitchFamily="18" charset="-127"/>
              </a:rPr>
              <a:t>스트리밍 영상 확인</a:t>
            </a:r>
            <a:endParaRPr lang="en-US" altLang="ko-KR" sz="1000" b="1" dirty="0"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pic>
        <p:nvPicPr>
          <p:cNvPr id="104" name="그래픽 62">
            <a:extLst>
              <a:ext uri="{FF2B5EF4-FFF2-40B4-BE49-F238E27FC236}">
                <a16:creationId xmlns:a16="http://schemas.microsoft.com/office/drawing/2014/main" id="{389300D6-2A8F-4F95-92B4-FA4D69457DF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686728" y="3458105"/>
            <a:ext cx="812671" cy="812671"/>
          </a:xfrm>
          <a:prstGeom prst="rect">
            <a:avLst/>
          </a:prstGeom>
        </p:spPr>
      </p:pic>
      <p:sp>
        <p:nvSpPr>
          <p:cNvPr id="105" name="TextBox 104">
            <a:extLst>
              <a:ext uri="{FF2B5EF4-FFF2-40B4-BE49-F238E27FC236}">
                <a16:creationId xmlns:a16="http://schemas.microsoft.com/office/drawing/2014/main" id="{BF1799E9-9808-4ED0-B487-289116F01791}"/>
              </a:ext>
            </a:extLst>
          </p:cNvPr>
          <p:cNvSpPr txBox="1"/>
          <p:nvPr/>
        </p:nvSpPr>
        <p:spPr>
          <a:xfrm>
            <a:off x="2599979" y="4371950"/>
            <a:ext cx="9861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latin typeface="a가을소풍M" panose="02020600000000000000" pitchFamily="18" charset="-127"/>
                <a:ea typeface="a가을소풍M" panose="02020600000000000000" pitchFamily="18" charset="-127"/>
              </a:rPr>
              <a:t>환경정보 보기</a:t>
            </a:r>
          </a:p>
        </p:txBody>
      </p:sp>
      <p:pic>
        <p:nvPicPr>
          <p:cNvPr id="106" name="그림 105" descr="셔츠이(가) 표시된 사진&#10;&#10;자동 생성된 설명">
            <a:extLst>
              <a:ext uri="{FF2B5EF4-FFF2-40B4-BE49-F238E27FC236}">
                <a16:creationId xmlns:a16="http://schemas.microsoft.com/office/drawing/2014/main" id="{8CA792E9-66B1-4FDB-A42B-23249343B5A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2944" y="3337081"/>
            <a:ext cx="994448" cy="1054717"/>
          </a:xfrm>
          <a:prstGeom prst="rect">
            <a:avLst/>
          </a:prstGeom>
        </p:spPr>
      </p:pic>
      <p:pic>
        <p:nvPicPr>
          <p:cNvPr id="107" name="그림 106" descr="실내, 아기, 쥐고있는, 작은이(가) 표시된 사진&#10;&#10;자동 생성된 설명">
            <a:extLst>
              <a:ext uri="{FF2B5EF4-FFF2-40B4-BE49-F238E27FC236}">
                <a16:creationId xmlns:a16="http://schemas.microsoft.com/office/drawing/2014/main" id="{F2C1541B-18F9-4B92-ADDB-0A92DC41C91D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044286" y="1275606"/>
            <a:ext cx="1512168" cy="1512168"/>
          </a:xfrm>
          <a:prstGeom prst="rect">
            <a:avLst/>
          </a:prstGeom>
        </p:spPr>
      </p:pic>
      <p:sp>
        <p:nvSpPr>
          <p:cNvPr id="108" name="화살표: 오른쪽 66">
            <a:extLst>
              <a:ext uri="{FF2B5EF4-FFF2-40B4-BE49-F238E27FC236}">
                <a16:creationId xmlns:a16="http://schemas.microsoft.com/office/drawing/2014/main" id="{A11FD340-8C36-4B6B-8FE9-54D99776C791}"/>
              </a:ext>
            </a:extLst>
          </p:cNvPr>
          <p:cNvSpPr/>
          <p:nvPr/>
        </p:nvSpPr>
        <p:spPr>
          <a:xfrm>
            <a:off x="3606096" y="3825664"/>
            <a:ext cx="718466" cy="183716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pic>
        <p:nvPicPr>
          <p:cNvPr id="109" name="그래픽 20" descr="추가">
            <a:extLst>
              <a:ext uri="{FF2B5EF4-FFF2-40B4-BE49-F238E27FC236}">
                <a16:creationId xmlns:a16="http://schemas.microsoft.com/office/drawing/2014/main" id="{5695F9AD-E365-423F-8655-312D110CB637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535774" y="3748353"/>
            <a:ext cx="341849" cy="338337"/>
          </a:xfrm>
          <a:prstGeom prst="rect">
            <a:avLst/>
          </a:prstGeom>
        </p:spPr>
      </p:pic>
      <p:pic>
        <p:nvPicPr>
          <p:cNvPr id="110" name="그림 109" descr="그리기, 표지판이(가) 표시된 사진&#10;&#10;자동 생성된 설명">
            <a:extLst>
              <a:ext uri="{FF2B5EF4-FFF2-40B4-BE49-F238E27FC236}">
                <a16:creationId xmlns:a16="http://schemas.microsoft.com/office/drawing/2014/main" id="{7C07E827-DDD4-41F2-9EFF-2BAECCFB011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4848" y="3434795"/>
            <a:ext cx="965452" cy="965452"/>
          </a:xfrm>
          <a:prstGeom prst="rect">
            <a:avLst/>
          </a:prstGeom>
        </p:spPr>
      </p:pic>
      <p:sp>
        <p:nvSpPr>
          <p:cNvPr id="111" name="TextBox 110">
            <a:extLst>
              <a:ext uri="{FF2B5EF4-FFF2-40B4-BE49-F238E27FC236}">
                <a16:creationId xmlns:a16="http://schemas.microsoft.com/office/drawing/2014/main" id="{086DFC0C-1D1E-42AE-B9B4-819F72AE617E}"/>
              </a:ext>
            </a:extLst>
          </p:cNvPr>
          <p:cNvSpPr txBox="1"/>
          <p:nvPr/>
        </p:nvSpPr>
        <p:spPr>
          <a:xfrm>
            <a:off x="4430645" y="4433291"/>
            <a:ext cx="106952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latin typeface="a가을소풍M" panose="02020600000000000000" pitchFamily="18" charset="-127"/>
                <a:ea typeface="a가을소풍M" panose="02020600000000000000" pitchFamily="18" charset="-127"/>
              </a:rPr>
              <a:t>온도</a:t>
            </a:r>
            <a:r>
              <a:rPr lang="en-US" altLang="ko-KR" sz="1000" b="1" dirty="0">
                <a:latin typeface="a가을소풍M" panose="02020600000000000000" pitchFamily="18" charset="-127"/>
                <a:ea typeface="a가을소풍M" panose="02020600000000000000" pitchFamily="18" charset="-127"/>
              </a:rPr>
              <a:t>, </a:t>
            </a:r>
            <a:r>
              <a:rPr lang="ko-KR" altLang="en-US" sz="1000" b="1" dirty="0">
                <a:latin typeface="a가을소풍M" panose="02020600000000000000" pitchFamily="18" charset="-127"/>
                <a:ea typeface="a가을소풍M" panose="02020600000000000000" pitchFamily="18" charset="-127"/>
              </a:rPr>
              <a:t>습도 확인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448E3FF1-088D-42B0-ADCD-24F63F83D3AF}"/>
              </a:ext>
            </a:extLst>
          </p:cNvPr>
          <p:cNvSpPr txBox="1"/>
          <p:nvPr/>
        </p:nvSpPr>
        <p:spPr>
          <a:xfrm>
            <a:off x="5874132" y="4415873"/>
            <a:ext cx="128112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latin typeface="a가을소풍M" panose="02020600000000000000" pitchFamily="18" charset="-127"/>
                <a:ea typeface="a가을소풍M" panose="02020600000000000000" pitchFamily="18" charset="-127"/>
              </a:rPr>
              <a:t>미세먼지 농도 확인</a:t>
            </a:r>
          </a:p>
        </p:txBody>
      </p:sp>
      <p:sp>
        <p:nvSpPr>
          <p:cNvPr id="113" name="화살표: 오른쪽 84">
            <a:extLst>
              <a:ext uri="{FF2B5EF4-FFF2-40B4-BE49-F238E27FC236}">
                <a16:creationId xmlns:a16="http://schemas.microsoft.com/office/drawing/2014/main" id="{67730CA1-BFA0-450B-974A-C248E38A817D}"/>
              </a:ext>
            </a:extLst>
          </p:cNvPr>
          <p:cNvSpPr/>
          <p:nvPr/>
        </p:nvSpPr>
        <p:spPr>
          <a:xfrm rot="5400000">
            <a:off x="2722424" y="2957427"/>
            <a:ext cx="718466" cy="183716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</p:spTree>
    <p:extLst>
      <p:ext uri="{BB962C8B-B14F-4D97-AF65-F5344CB8AC3E}">
        <p14:creationId xmlns:p14="http://schemas.microsoft.com/office/powerpoint/2010/main" val="4285682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직사각형 83">
            <a:extLst>
              <a:ext uri="{FF2B5EF4-FFF2-40B4-BE49-F238E27FC236}">
                <a16:creationId xmlns:a16="http://schemas.microsoft.com/office/drawing/2014/main" id="{9965579E-9EB1-40F3-A675-8DD08441375A}"/>
              </a:ext>
            </a:extLst>
          </p:cNvPr>
          <p:cNvSpPr/>
          <p:nvPr/>
        </p:nvSpPr>
        <p:spPr>
          <a:xfrm>
            <a:off x="323528" y="267494"/>
            <a:ext cx="8496944" cy="4680520"/>
          </a:xfrm>
          <a:prstGeom prst="rect">
            <a:avLst/>
          </a:prstGeom>
          <a:solidFill>
            <a:schemeClr val="bg1"/>
          </a:solidFill>
          <a:ln w="76200">
            <a:solidFill>
              <a:srgbClr val="6455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9552" y="411510"/>
            <a:ext cx="55980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시스템 수행 </a:t>
            </a:r>
            <a:r>
              <a:rPr lang="ko-KR" altLang="en-US" sz="2400" dirty="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시나리오</a:t>
            </a:r>
            <a:r>
              <a:rPr lang="en-US" altLang="ko-KR" sz="2400" dirty="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(2/3) : </a:t>
            </a:r>
            <a:r>
              <a:rPr lang="ko-KR" altLang="en-US" sz="2400" dirty="0" smtClean="0">
                <a:solidFill>
                  <a:srgbClr val="81A78F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동작 제어</a:t>
            </a:r>
            <a:endParaRPr lang="en-US" altLang="ko-KR" sz="2400" dirty="0">
              <a:solidFill>
                <a:srgbClr val="81A78F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882389" y="4879201"/>
            <a:ext cx="2760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9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1403648" y="1203598"/>
            <a:ext cx="6444435" cy="3452141"/>
            <a:chOff x="1446357" y="1010965"/>
            <a:chExt cx="6444435" cy="3452141"/>
          </a:xfrm>
        </p:grpSpPr>
        <p:pic>
          <p:nvPicPr>
            <p:cNvPr id="5" name="그래픽 4" descr="stroller 있는 여자">
              <a:extLst>
                <a:ext uri="{FF2B5EF4-FFF2-40B4-BE49-F238E27FC236}">
                  <a16:creationId xmlns:a16="http://schemas.microsoft.com/office/drawing/2014/main" id="{A1B4DBCF-D982-41DB-B2CB-109E827532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446357" y="2224972"/>
              <a:ext cx="697327" cy="690163"/>
            </a:xfrm>
            <a:prstGeom prst="rect">
              <a:avLst/>
            </a:prstGeom>
          </p:spPr>
        </p:pic>
        <p:pic>
          <p:nvPicPr>
            <p:cNvPr id="6" name="Picture 16">
              <a:extLst>
                <a:ext uri="{FF2B5EF4-FFF2-40B4-BE49-F238E27FC236}">
                  <a16:creationId xmlns:a16="http://schemas.microsoft.com/office/drawing/2014/main" id="{CE98F12A-D0F3-4410-9C11-D581C659C2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66335" y="2066590"/>
              <a:ext cx="928215" cy="9186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화살표: 오른쪽 2">
              <a:extLst>
                <a:ext uri="{FF2B5EF4-FFF2-40B4-BE49-F238E27FC236}">
                  <a16:creationId xmlns:a16="http://schemas.microsoft.com/office/drawing/2014/main" id="{FE571637-E392-41AC-B3A4-8B3D65B3C4EF}"/>
                </a:ext>
              </a:extLst>
            </p:cNvPr>
            <p:cNvSpPr/>
            <p:nvPr/>
          </p:nvSpPr>
          <p:spPr>
            <a:xfrm>
              <a:off x="2373781" y="2506211"/>
              <a:ext cx="718466" cy="183716"/>
            </a:xfrm>
            <a:prstGeom prst="rightArrow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sp>
          <p:nvSpPr>
            <p:cNvPr id="9" name="화살표: 오른쪽 52">
              <a:extLst>
                <a:ext uri="{FF2B5EF4-FFF2-40B4-BE49-F238E27FC236}">
                  <a16:creationId xmlns:a16="http://schemas.microsoft.com/office/drawing/2014/main" id="{60440381-A0BC-41AF-90CC-7ACBD1DDD063}"/>
                </a:ext>
              </a:extLst>
            </p:cNvPr>
            <p:cNvSpPr/>
            <p:nvPr/>
          </p:nvSpPr>
          <p:spPr>
            <a:xfrm>
              <a:off x="4061166" y="2502232"/>
              <a:ext cx="718466" cy="183716"/>
            </a:xfrm>
            <a:prstGeom prst="rightArrow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D186F05-F9DB-413E-A6AC-398A3137FCE0}"/>
                </a:ext>
              </a:extLst>
            </p:cNvPr>
            <p:cNvSpPr txBox="1"/>
            <p:nvPr/>
          </p:nvSpPr>
          <p:spPr>
            <a:xfrm>
              <a:off x="1452326" y="2888256"/>
              <a:ext cx="56457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b="1" dirty="0">
                  <a:latin typeface="a가을소풍M" panose="02020600000000000000" pitchFamily="18" charset="-127"/>
                  <a:ea typeface="a가을소풍M" panose="02020600000000000000" pitchFamily="18" charset="-127"/>
                </a:rPr>
                <a:t>사용자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772326D-C921-4E34-894F-A0086B7332C2}"/>
                </a:ext>
              </a:extLst>
            </p:cNvPr>
            <p:cNvSpPr txBox="1"/>
            <p:nvPr/>
          </p:nvSpPr>
          <p:spPr>
            <a:xfrm>
              <a:off x="3105544" y="2945291"/>
              <a:ext cx="94448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b="1" dirty="0">
                  <a:latin typeface="a가을소풍M" panose="02020600000000000000" pitchFamily="18" charset="-127"/>
                  <a:ea typeface="a가을소풍M" panose="02020600000000000000" pitchFamily="18" charset="-127"/>
                </a:rPr>
                <a:t>어플리케이션</a:t>
              </a:r>
            </a:p>
          </p:txBody>
        </p:sp>
        <p:sp>
          <p:nvSpPr>
            <p:cNvPr id="12" name="화살표: 오른쪽 51">
              <a:extLst>
                <a:ext uri="{FF2B5EF4-FFF2-40B4-BE49-F238E27FC236}">
                  <a16:creationId xmlns:a16="http://schemas.microsoft.com/office/drawing/2014/main" id="{12D19AE3-AC44-44E0-897F-2FAFC5E237BA}"/>
                </a:ext>
              </a:extLst>
            </p:cNvPr>
            <p:cNvSpPr/>
            <p:nvPr/>
          </p:nvSpPr>
          <p:spPr>
            <a:xfrm>
              <a:off x="5940152" y="1413806"/>
              <a:ext cx="718466" cy="183716"/>
            </a:xfrm>
            <a:prstGeom prst="rightArrow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DC34878-02EB-4864-9BAE-A3990B49B737}"/>
                </a:ext>
              </a:extLst>
            </p:cNvPr>
            <p:cNvSpPr txBox="1"/>
            <p:nvPr/>
          </p:nvSpPr>
          <p:spPr>
            <a:xfrm>
              <a:off x="4999196" y="1833167"/>
              <a:ext cx="85953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b="1" dirty="0" err="1">
                  <a:latin typeface="a가을소풍M" panose="02020600000000000000" pitchFamily="18" charset="-127"/>
                  <a:ea typeface="a가을소풍M" panose="02020600000000000000" pitchFamily="18" charset="-127"/>
                </a:rPr>
                <a:t>무드등</a:t>
              </a:r>
              <a:r>
                <a:rPr lang="ko-KR" altLang="en-US" sz="1000" b="1" dirty="0">
                  <a:latin typeface="a가을소풍M" panose="02020600000000000000" pitchFamily="18" charset="-127"/>
                  <a:ea typeface="a가을소풍M" panose="02020600000000000000" pitchFamily="18" charset="-127"/>
                </a:rPr>
                <a:t> 조작</a:t>
              </a:r>
              <a:endParaRPr lang="en-US" altLang="ko-KR" sz="1000" b="1" dirty="0">
                <a:latin typeface="a가을소풍M" panose="02020600000000000000" pitchFamily="18" charset="-127"/>
                <a:ea typeface="a가을소풍M" panose="02020600000000000000" pitchFamily="18" charset="-127"/>
              </a:endParaRPr>
            </a:p>
            <a:p>
              <a:endParaRPr lang="ko-KR" altLang="en-US" sz="1000" b="1" dirty="0">
                <a:latin typeface="a가을소풍M" panose="02020600000000000000" pitchFamily="18" charset="-127"/>
                <a:ea typeface="a가을소풍M" panose="02020600000000000000" pitchFamily="18" charset="-127"/>
              </a:endParaRPr>
            </a:p>
          </p:txBody>
        </p:sp>
        <p:pic>
          <p:nvPicPr>
            <p:cNvPr id="14" name="그래픽 3">
              <a:extLst>
                <a:ext uri="{FF2B5EF4-FFF2-40B4-BE49-F238E27FC236}">
                  <a16:creationId xmlns:a16="http://schemas.microsoft.com/office/drawing/2014/main" id="{FF673649-A46E-4392-9975-699C3DCAF30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046379" y="1010965"/>
              <a:ext cx="765167" cy="765167"/>
            </a:xfrm>
            <a:prstGeom prst="rect">
              <a:avLst/>
            </a:prstGeom>
          </p:spPr>
        </p:pic>
        <p:pic>
          <p:nvPicPr>
            <p:cNvPr id="15" name="Picture 10">
              <a:extLst>
                <a:ext uri="{FF2B5EF4-FFF2-40B4-BE49-F238E27FC236}">
                  <a16:creationId xmlns:a16="http://schemas.microsoft.com/office/drawing/2014/main" id="{D69B5FF7-7463-45D1-8783-54C9DD8EAEB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87224" y="1102685"/>
              <a:ext cx="628701" cy="6222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818FECE-A8B2-4175-A04C-84850383BA9D}"/>
                </a:ext>
              </a:extLst>
            </p:cNvPr>
            <p:cNvSpPr txBox="1"/>
            <p:nvPr/>
          </p:nvSpPr>
          <p:spPr>
            <a:xfrm>
              <a:off x="6746348" y="1827215"/>
              <a:ext cx="71045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b="1" dirty="0">
                  <a:latin typeface="a가을소풍M" panose="02020600000000000000" pitchFamily="18" charset="-127"/>
                  <a:ea typeface="a가을소풍M" panose="02020600000000000000" pitchFamily="18" charset="-127"/>
                </a:rPr>
                <a:t>ON/OFF </a:t>
              </a:r>
              <a:endParaRPr lang="ko-KR" altLang="en-US" sz="1000" b="1" dirty="0">
                <a:latin typeface="a가을소풍M" panose="02020600000000000000" pitchFamily="18" charset="-127"/>
                <a:ea typeface="a가을소풍M" panose="02020600000000000000" pitchFamily="18" charset="-127"/>
              </a:endParaRPr>
            </a:p>
          </p:txBody>
        </p:sp>
        <p:pic>
          <p:nvPicPr>
            <p:cNvPr id="17" name="그래픽 29">
              <a:extLst>
                <a:ext uri="{FF2B5EF4-FFF2-40B4-BE49-F238E27FC236}">
                  <a16:creationId xmlns:a16="http://schemas.microsoft.com/office/drawing/2014/main" id="{74B72FB7-DFDE-4C33-B26B-D7847AFB892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021201" y="2158715"/>
              <a:ext cx="765167" cy="765167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DCC0FD4-D8EE-486B-87C6-AFB68FED8498}"/>
                </a:ext>
              </a:extLst>
            </p:cNvPr>
            <p:cNvSpPr txBox="1"/>
            <p:nvPr/>
          </p:nvSpPr>
          <p:spPr>
            <a:xfrm>
              <a:off x="4974018" y="2925628"/>
              <a:ext cx="85953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b="1" dirty="0">
                  <a:latin typeface="a가을소풍M" panose="02020600000000000000" pitchFamily="18" charset="-127"/>
                  <a:ea typeface="a가을소풍M" panose="02020600000000000000" pitchFamily="18" charset="-127"/>
                </a:rPr>
                <a:t>스피커 조작</a:t>
              </a:r>
            </a:p>
          </p:txBody>
        </p:sp>
        <p:sp>
          <p:nvSpPr>
            <p:cNvPr id="19" name="화살표: 오른쪽 31">
              <a:extLst>
                <a:ext uri="{FF2B5EF4-FFF2-40B4-BE49-F238E27FC236}">
                  <a16:creationId xmlns:a16="http://schemas.microsoft.com/office/drawing/2014/main" id="{94A4E816-7110-4F3E-AFF6-DEC6BB8274FC}"/>
                </a:ext>
              </a:extLst>
            </p:cNvPr>
            <p:cNvSpPr/>
            <p:nvPr/>
          </p:nvSpPr>
          <p:spPr>
            <a:xfrm>
              <a:off x="5940152" y="2497306"/>
              <a:ext cx="718466" cy="183716"/>
            </a:xfrm>
            <a:prstGeom prst="rightArrow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pic>
          <p:nvPicPr>
            <p:cNvPr id="20" name="Picture 14">
              <a:extLst>
                <a:ext uri="{FF2B5EF4-FFF2-40B4-BE49-F238E27FC236}">
                  <a16:creationId xmlns:a16="http://schemas.microsoft.com/office/drawing/2014/main" id="{E870B6B5-6057-48F4-AB82-6F850FAD1D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69854" y="2293781"/>
              <a:ext cx="544234" cy="5386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24E334C-EF32-4C10-A3A2-D25D553D3B86}"/>
                </a:ext>
              </a:extLst>
            </p:cNvPr>
            <p:cNvSpPr txBox="1"/>
            <p:nvPr/>
          </p:nvSpPr>
          <p:spPr>
            <a:xfrm>
              <a:off x="6725088" y="2895264"/>
              <a:ext cx="116570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b="1" dirty="0">
                  <a:latin typeface="a가을소풍M" panose="02020600000000000000" pitchFamily="18" charset="-127"/>
                  <a:ea typeface="a가을소풍M" panose="02020600000000000000" pitchFamily="18" charset="-127"/>
                </a:rPr>
                <a:t>멜로디 재생</a:t>
              </a:r>
              <a:r>
                <a:rPr lang="en-US" altLang="ko-KR" sz="1000" b="1" dirty="0">
                  <a:latin typeface="a가을소풍M" panose="02020600000000000000" pitchFamily="18" charset="-127"/>
                  <a:ea typeface="a가을소풍M" panose="02020600000000000000" pitchFamily="18" charset="-127"/>
                </a:rPr>
                <a:t>/</a:t>
              </a:r>
              <a:r>
                <a:rPr lang="ko-KR" altLang="en-US" sz="1000" b="1" dirty="0">
                  <a:latin typeface="a가을소풍M" panose="02020600000000000000" pitchFamily="18" charset="-127"/>
                  <a:ea typeface="a가을소풍M" panose="02020600000000000000" pitchFamily="18" charset="-127"/>
                </a:rPr>
                <a:t>정지</a:t>
              </a:r>
              <a:endParaRPr lang="en-US" altLang="ko-KR" sz="1000" b="1" dirty="0">
                <a:latin typeface="a가을소풍M" panose="02020600000000000000" pitchFamily="18" charset="-127"/>
                <a:ea typeface="a가을소풍M" panose="02020600000000000000" pitchFamily="18" charset="-127"/>
              </a:endParaRPr>
            </a:p>
            <a:p>
              <a:r>
                <a:rPr lang="ko-KR" altLang="en-US" sz="1000" b="1" dirty="0">
                  <a:latin typeface="a가을소풍M" panose="02020600000000000000" pitchFamily="18" charset="-127"/>
                  <a:ea typeface="a가을소풍M" panose="02020600000000000000" pitchFamily="18" charset="-127"/>
                </a:rPr>
                <a:t>멜로디 선택</a:t>
              </a:r>
            </a:p>
          </p:txBody>
        </p:sp>
        <p:pic>
          <p:nvPicPr>
            <p:cNvPr id="22" name="그래픽 34">
              <a:extLst>
                <a:ext uri="{FF2B5EF4-FFF2-40B4-BE49-F238E27FC236}">
                  <a16:creationId xmlns:a16="http://schemas.microsoft.com/office/drawing/2014/main" id="{FFC24D81-7D63-4DA8-86B8-0575DD0E4FB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046379" y="3268957"/>
              <a:ext cx="765167" cy="765167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4138ECC-EADB-4DA0-8476-6429B3FB9972}"/>
                </a:ext>
              </a:extLst>
            </p:cNvPr>
            <p:cNvSpPr txBox="1"/>
            <p:nvPr/>
          </p:nvSpPr>
          <p:spPr>
            <a:xfrm>
              <a:off x="4912307" y="4078365"/>
              <a:ext cx="102784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b="1" dirty="0">
                  <a:latin typeface="a가을소풍M" panose="02020600000000000000" pitchFamily="18" charset="-127"/>
                  <a:ea typeface="a가을소풍M" panose="02020600000000000000" pitchFamily="18" charset="-127"/>
                </a:rPr>
                <a:t>모빌 동작 조작</a:t>
              </a:r>
            </a:p>
          </p:txBody>
        </p:sp>
        <p:sp>
          <p:nvSpPr>
            <p:cNvPr id="24" name="화살표: 오른쪽 36">
              <a:extLst>
                <a:ext uri="{FF2B5EF4-FFF2-40B4-BE49-F238E27FC236}">
                  <a16:creationId xmlns:a16="http://schemas.microsoft.com/office/drawing/2014/main" id="{70577BDE-221C-4702-B89E-699B91B106A3}"/>
                </a:ext>
              </a:extLst>
            </p:cNvPr>
            <p:cNvSpPr/>
            <p:nvPr/>
          </p:nvSpPr>
          <p:spPr>
            <a:xfrm>
              <a:off x="5964585" y="3511129"/>
              <a:ext cx="718466" cy="183716"/>
            </a:xfrm>
            <a:prstGeom prst="rightArrow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pic>
          <p:nvPicPr>
            <p:cNvPr id="25" name="Picture 6" descr="모빌에 대한 이미지 검색결과">
              <a:extLst>
                <a:ext uri="{FF2B5EF4-FFF2-40B4-BE49-F238E27FC236}">
                  <a16:creationId xmlns:a16="http://schemas.microsoft.com/office/drawing/2014/main" id="{CD6AE503-0869-4C90-9EAB-64660718D74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080" t="4554" r="8133" b="4231"/>
            <a:stretch/>
          </p:blipFill>
          <p:spPr bwMode="auto">
            <a:xfrm>
              <a:off x="6787224" y="3268957"/>
              <a:ext cx="662425" cy="7311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1DB0A59-4A35-4E74-B1E9-2AF494023080}"/>
                </a:ext>
              </a:extLst>
            </p:cNvPr>
            <p:cNvSpPr txBox="1"/>
            <p:nvPr/>
          </p:nvSpPr>
          <p:spPr>
            <a:xfrm>
              <a:off x="6797503" y="4062996"/>
              <a:ext cx="69121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b="1" dirty="0">
                  <a:latin typeface="a가을소풍M" panose="02020600000000000000" pitchFamily="18" charset="-127"/>
                  <a:ea typeface="a가을소풍M" panose="02020600000000000000" pitchFamily="18" charset="-127"/>
                </a:rPr>
                <a:t>ON/OFF</a:t>
              </a:r>
            </a:p>
            <a:p>
              <a:r>
                <a:rPr lang="ko-KR" altLang="en-US" sz="1000" b="1" dirty="0">
                  <a:latin typeface="a가을소풍M" panose="02020600000000000000" pitchFamily="18" charset="-127"/>
                  <a:ea typeface="a가을소풍M" panose="02020600000000000000" pitchFamily="18" charset="-127"/>
                </a:rPr>
                <a:t>방향제어</a:t>
              </a:r>
            </a:p>
          </p:txBody>
        </p:sp>
        <p:sp>
          <p:nvSpPr>
            <p:cNvPr id="27" name="화살표: 오른쪽 52">
              <a:extLst>
                <a:ext uri="{FF2B5EF4-FFF2-40B4-BE49-F238E27FC236}">
                  <a16:creationId xmlns:a16="http://schemas.microsoft.com/office/drawing/2014/main" id="{60440381-A0BC-41AF-90CC-7ACBD1DDD063}"/>
                </a:ext>
              </a:extLst>
            </p:cNvPr>
            <p:cNvSpPr/>
            <p:nvPr/>
          </p:nvSpPr>
          <p:spPr>
            <a:xfrm rot="18520546">
              <a:off x="3822533" y="1897009"/>
              <a:ext cx="1228803" cy="183716"/>
            </a:xfrm>
            <a:prstGeom prst="rightArrow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sp>
          <p:nvSpPr>
            <p:cNvPr id="28" name="화살표: 오른쪽 52">
              <a:extLst>
                <a:ext uri="{FF2B5EF4-FFF2-40B4-BE49-F238E27FC236}">
                  <a16:creationId xmlns:a16="http://schemas.microsoft.com/office/drawing/2014/main" id="{60440381-A0BC-41AF-90CC-7ACBD1DDD063}"/>
                </a:ext>
              </a:extLst>
            </p:cNvPr>
            <p:cNvSpPr/>
            <p:nvPr/>
          </p:nvSpPr>
          <p:spPr>
            <a:xfrm rot="3049521">
              <a:off x="3817040" y="3078446"/>
              <a:ext cx="1228803" cy="183716"/>
            </a:xfrm>
            <a:prstGeom prst="rightArrow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</p:grpSp>
    </p:spTree>
    <p:extLst>
      <p:ext uri="{BB962C8B-B14F-4D97-AF65-F5344CB8AC3E}">
        <p14:creationId xmlns:p14="http://schemas.microsoft.com/office/powerpoint/2010/main" val="1827370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695</TotalTime>
  <Words>1134</Words>
  <Application>Microsoft Office PowerPoint</Application>
  <PresentationFormat>화면 슬라이드 쇼(16:9)</PresentationFormat>
  <Paragraphs>347</Paragraphs>
  <Slides>21</Slides>
  <Notes>21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7" baseType="lpstr">
      <vt:lpstr>a가을소풍B</vt:lpstr>
      <vt:lpstr>맑은 고딕</vt:lpstr>
      <vt:lpstr>배달의민족 주아</vt:lpstr>
      <vt:lpstr>a가을소풍M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hyeon_su</dc:creator>
  <cp:lastModifiedBy>신 용원</cp:lastModifiedBy>
  <cp:revision>154</cp:revision>
  <dcterms:created xsi:type="dcterms:W3CDTF">2019-11-16T04:16:02Z</dcterms:created>
  <dcterms:modified xsi:type="dcterms:W3CDTF">2019-12-19T12:03:55Z</dcterms:modified>
</cp:coreProperties>
</file>